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PT Sans Narrow" panose="020B0506020203020204" pitchFamily="34" charset="0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jvBhDjzUjFo1Ti7c++T2d2joTc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4024CE-6BCE-4B54-9D3B-0C6053609EDE}" v="1" dt="2022-11-24T16:52:13.4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538" y="1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reth Cort" userId="70a7ccca9534fe0d" providerId="LiveId" clId="{124024CE-6BCE-4B54-9D3B-0C6053609EDE}"/>
    <pc:docChg chg="custSel delSld modSld">
      <pc:chgData name="Gareth Cort" userId="70a7ccca9534fe0d" providerId="LiveId" clId="{124024CE-6BCE-4B54-9D3B-0C6053609EDE}" dt="2022-11-24T16:53:42.505" v="16" actId="1076"/>
      <pc:docMkLst>
        <pc:docMk/>
      </pc:docMkLst>
      <pc:sldChg chg="modSp mod">
        <pc:chgData name="Gareth Cort" userId="70a7ccca9534fe0d" providerId="LiveId" clId="{124024CE-6BCE-4B54-9D3B-0C6053609EDE}" dt="2022-11-24T16:52:13.480" v="6" actId="27636"/>
        <pc:sldMkLst>
          <pc:docMk/>
          <pc:sldMk cId="0" sldId="258"/>
        </pc:sldMkLst>
        <pc:spChg chg="mod">
          <ac:chgData name="Gareth Cort" userId="70a7ccca9534fe0d" providerId="LiveId" clId="{124024CE-6BCE-4B54-9D3B-0C6053609EDE}" dt="2022-11-24T16:52:13.480" v="6" actId="27636"/>
          <ac:spMkLst>
            <pc:docMk/>
            <pc:sldMk cId="0" sldId="258"/>
            <ac:spMk id="92" creationId="{00000000-0000-0000-0000-000000000000}"/>
          </ac:spMkLst>
        </pc:spChg>
      </pc:sldChg>
      <pc:sldChg chg="del">
        <pc:chgData name="Gareth Cort" userId="70a7ccca9534fe0d" providerId="LiveId" clId="{124024CE-6BCE-4B54-9D3B-0C6053609EDE}" dt="2022-11-24T16:51:57.040" v="0" actId="47"/>
        <pc:sldMkLst>
          <pc:docMk/>
          <pc:sldMk cId="0" sldId="260"/>
        </pc:sldMkLst>
      </pc:sldChg>
      <pc:sldChg chg="addSp delSp modSp mod">
        <pc:chgData name="Gareth Cort" userId="70a7ccca9534fe0d" providerId="LiveId" clId="{124024CE-6BCE-4B54-9D3B-0C6053609EDE}" dt="2022-11-24T16:53:42.505" v="16" actId="1076"/>
        <pc:sldMkLst>
          <pc:docMk/>
          <pc:sldMk cId="0" sldId="261"/>
        </pc:sldMkLst>
        <pc:spChg chg="add del mod">
          <ac:chgData name="Gareth Cort" userId="70a7ccca9534fe0d" providerId="LiveId" clId="{124024CE-6BCE-4B54-9D3B-0C6053609EDE}" dt="2022-11-24T16:52:34.398" v="7" actId="478"/>
          <ac:spMkLst>
            <pc:docMk/>
            <pc:sldMk cId="0" sldId="261"/>
            <ac:spMk id="3" creationId="{B918B17A-51B9-C24F-5D52-BB012E479DB7}"/>
          </ac:spMkLst>
        </pc:spChg>
        <pc:spChg chg="mod">
          <ac:chgData name="Gareth Cort" userId="70a7ccca9534fe0d" providerId="LiveId" clId="{124024CE-6BCE-4B54-9D3B-0C6053609EDE}" dt="2022-11-24T16:53:33.661" v="15" actId="20577"/>
          <ac:spMkLst>
            <pc:docMk/>
            <pc:sldMk cId="0" sldId="261"/>
            <ac:spMk id="111" creationId="{00000000-0000-0000-0000-000000000000}"/>
          </ac:spMkLst>
        </pc:spChg>
        <pc:spChg chg="mod">
          <ac:chgData name="Gareth Cort" userId="70a7ccca9534fe0d" providerId="LiveId" clId="{124024CE-6BCE-4B54-9D3B-0C6053609EDE}" dt="2022-11-24T16:52:43.454" v="9" actId="255"/>
          <ac:spMkLst>
            <pc:docMk/>
            <pc:sldMk cId="0" sldId="261"/>
            <ac:spMk id="112" creationId="{00000000-0000-0000-0000-000000000000}"/>
          </ac:spMkLst>
        </pc:spChg>
        <pc:spChg chg="del">
          <ac:chgData name="Gareth Cort" userId="70a7ccca9534fe0d" providerId="LiveId" clId="{124024CE-6BCE-4B54-9D3B-0C6053609EDE}" dt="2022-11-24T16:52:13.055" v="1" actId="478"/>
          <ac:spMkLst>
            <pc:docMk/>
            <pc:sldMk cId="0" sldId="261"/>
            <ac:spMk id="113" creationId="{00000000-0000-0000-0000-000000000000}"/>
          </ac:spMkLst>
        </pc:spChg>
        <pc:picChg chg="add mod">
          <ac:chgData name="Gareth Cort" userId="70a7ccca9534fe0d" providerId="LiveId" clId="{124024CE-6BCE-4B54-9D3B-0C6053609EDE}" dt="2022-11-24T16:53:42.505" v="16" actId="1076"/>
          <ac:picMkLst>
            <pc:docMk/>
            <pc:sldMk cId="0" sldId="261"/>
            <ac:picMk id="4" creationId="{123D7CC1-D68A-A470-943D-44EE48926FBD}"/>
          </ac:picMkLst>
        </pc:picChg>
      </pc:sldChg>
      <pc:sldChg chg="modSp mod">
        <pc:chgData name="Gareth Cort" userId="70a7ccca9534fe0d" providerId="LiveId" clId="{124024CE-6BCE-4B54-9D3B-0C6053609EDE}" dt="2022-11-24T16:52:13.461" v="4" actId="27636"/>
        <pc:sldMkLst>
          <pc:docMk/>
          <pc:sldMk cId="0" sldId="262"/>
        </pc:sldMkLst>
        <pc:spChg chg="mod">
          <ac:chgData name="Gareth Cort" userId="70a7ccca9534fe0d" providerId="LiveId" clId="{124024CE-6BCE-4B54-9D3B-0C6053609EDE}" dt="2022-11-24T16:52:13.461" v="4" actId="27636"/>
          <ac:spMkLst>
            <pc:docMk/>
            <pc:sldMk cId="0" sldId="262"/>
            <ac:spMk id="119" creationId="{00000000-0000-0000-0000-000000000000}"/>
          </ac:spMkLst>
        </pc:spChg>
        <pc:spChg chg="mod">
          <ac:chgData name="Gareth Cort" userId="70a7ccca9534fe0d" providerId="LiveId" clId="{124024CE-6BCE-4B54-9D3B-0C6053609EDE}" dt="2022-11-24T16:52:13.458" v="3" actId="27636"/>
          <ac:spMkLst>
            <pc:docMk/>
            <pc:sldMk cId="0" sldId="262"/>
            <ac:spMk id="120" creationId="{00000000-0000-0000-0000-000000000000}"/>
          </ac:spMkLst>
        </pc:spChg>
      </pc:sldChg>
      <pc:sldChg chg="modSp mod">
        <pc:chgData name="Gareth Cort" userId="70a7ccca9534fe0d" providerId="LiveId" clId="{124024CE-6BCE-4B54-9D3B-0C6053609EDE}" dt="2022-11-24T16:52:13.467" v="5" actId="27636"/>
        <pc:sldMkLst>
          <pc:docMk/>
          <pc:sldMk cId="0" sldId="263"/>
        </pc:sldMkLst>
        <pc:spChg chg="mod">
          <ac:chgData name="Gareth Cort" userId="70a7ccca9534fe0d" providerId="LiveId" clId="{124024CE-6BCE-4B54-9D3B-0C6053609EDE}" dt="2022-11-24T16:52:13.467" v="5" actId="27636"/>
          <ac:spMkLst>
            <pc:docMk/>
            <pc:sldMk cId="0" sldId="263"/>
            <ac:spMk id="12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hyperlink" Target="https://www.twitter.com/hashtag/kidactions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hyperlink" Target="http://www.kidactions.e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s://www.twitter.com/kidactions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hyperlink" Target="https://www.instagram.com/kidactions" TargetMode="Externa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527B"/>
              </a:buClr>
              <a:buSzPts val="3300"/>
              <a:buFont typeface="Calibri"/>
              <a:buNone/>
              <a:defRPr sz="3300" b="1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subTitle" idx="1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10"/>
          <p:cNvSpPr>
            <a:spLocks noGrp="1"/>
          </p:cNvSpPr>
          <p:nvPr>
            <p:ph type="pic" idx="2"/>
          </p:nvPr>
        </p:nvSpPr>
        <p:spPr>
          <a:xfrm>
            <a:off x="5172075" y="535781"/>
            <a:ext cx="3446100" cy="3918300"/>
          </a:xfrm>
          <a:prstGeom prst="rect">
            <a:avLst/>
          </a:prstGeom>
          <a:noFill/>
          <a:ln>
            <a:noFill/>
          </a:ln>
        </p:spPr>
      </p:sp>
      <p:pic>
        <p:nvPicPr>
          <p:cNvPr id="19" name="Google Shape;19;p10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0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10" descr="A picture containing text, accessory, enamel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0" descr="Graphical user interface, text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10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4625" y="526695"/>
            <a:ext cx="4475177" cy="848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d slide">
  <p:cSld name="End sl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9"/>
          <p:cNvSpPr txBox="1"/>
          <p:nvPr/>
        </p:nvSpPr>
        <p:spPr>
          <a:xfrm>
            <a:off x="2819045" y="3018101"/>
            <a:ext cx="35058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www.kidactions.eu</a:t>
            </a:r>
            <a:r>
              <a:rPr lang="en" sz="1800" b="1" i="0" u="none" strike="noStrike" cap="none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" sz="1800" b="1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#KidActions</a:t>
            </a:r>
            <a:endParaRPr sz="1800" b="1" i="0" u="none" strike="noStrike" cap="none">
              <a:solidFill>
                <a:srgbClr val="3B52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Google Shape;57;p19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9" descr="Logo, company nam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9" descr="A picture containing text, accessory, enamel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9" descr="Graphical user interface, text&#10;&#10;Description automatically generated with medium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754081" y="710096"/>
            <a:ext cx="3623318" cy="2274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oogle Shape;64;p19"/>
          <p:cNvGrpSpPr/>
          <p:nvPr/>
        </p:nvGrpSpPr>
        <p:grpSpPr>
          <a:xfrm>
            <a:off x="6286757" y="4037982"/>
            <a:ext cx="1269324" cy="500175"/>
            <a:chOff x="4119565" y="4632261"/>
            <a:chExt cx="1692432" cy="666900"/>
          </a:xfrm>
        </p:grpSpPr>
        <p:sp>
          <p:nvSpPr>
            <p:cNvPr id="65" name="Google Shape;65;p19"/>
            <p:cNvSpPr txBox="1"/>
            <p:nvPr/>
          </p:nvSpPr>
          <p:spPr>
            <a:xfrm>
              <a:off x="4374097" y="4632261"/>
              <a:ext cx="14379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1" i="0" u="sng" strike="noStrike" cap="non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1"/>
                </a:rPr>
                <a:t>@KidActions</a:t>
              </a:r>
              <a:endParaRPr sz="1400" b="1" i="0" u="none" strike="noStrike" cap="non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pic>
          <p:nvPicPr>
            <p:cNvPr id="66" name="Google Shape;66;p19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4119565" y="4693104"/>
              <a:ext cx="304455" cy="2476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" name="Google Shape;67;p19"/>
          <p:cNvGrpSpPr/>
          <p:nvPr/>
        </p:nvGrpSpPr>
        <p:grpSpPr>
          <a:xfrm>
            <a:off x="7563279" y="4037982"/>
            <a:ext cx="1352146" cy="500175"/>
            <a:chOff x="6280917" y="4632261"/>
            <a:chExt cx="1802862" cy="666900"/>
          </a:xfrm>
        </p:grpSpPr>
        <p:pic>
          <p:nvPicPr>
            <p:cNvPr id="68" name="Google Shape;68;p19" descr="instagram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6280917" y="4684650"/>
              <a:ext cx="264554" cy="2645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69;p19"/>
            <p:cNvSpPr txBox="1"/>
            <p:nvPr/>
          </p:nvSpPr>
          <p:spPr>
            <a:xfrm>
              <a:off x="6554979" y="4632261"/>
              <a:ext cx="15288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1" i="0" u="sng" strike="noStrike" cap="none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14"/>
                </a:rPr>
                <a:t>@</a:t>
              </a:r>
              <a:r>
                <a:rPr lang="en" sz="1400" b="1" i="0" u="sng" strike="noStrike" cap="non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4"/>
                </a:rPr>
                <a:t>KidActions</a:t>
              </a:r>
              <a:endParaRPr sz="1400" b="1" i="0" u="none" strike="noStrike" cap="non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1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8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5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>
            <a:spLocks noGrp="1"/>
          </p:cNvSpPr>
          <p:nvPr>
            <p:ph type="pic" idx="2"/>
          </p:nvPr>
        </p:nvSpPr>
        <p:spPr>
          <a:xfrm>
            <a:off x="3717421" y="335407"/>
            <a:ext cx="4768500" cy="4311300"/>
          </a:xfrm>
          <a:prstGeom prst="rect">
            <a:avLst/>
          </a:prstGeom>
          <a:solidFill>
            <a:srgbClr val="ADBFDF"/>
          </a:solidFill>
          <a:ln>
            <a:noFill/>
          </a:ln>
        </p:spPr>
      </p:sp>
      <p:sp>
        <p:nvSpPr>
          <p:cNvPr id="31" name="Google Shape;31;p12"/>
          <p:cNvSpPr txBox="1">
            <a:spLocks noGrp="1"/>
          </p:cNvSpPr>
          <p:nvPr>
            <p:ph type="body" idx="1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4500"/>
              <a:buFont typeface="PT Sans Narrow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body" idx="1"/>
          </p:nvPr>
        </p:nvSpPr>
        <p:spPr>
          <a:xfrm>
            <a:off x="623888" y="3505913"/>
            <a:ext cx="7886700" cy="1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B527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3954600" cy="3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2"/>
          </p:nvPr>
        </p:nvSpPr>
        <p:spPr>
          <a:xfrm>
            <a:off x="4629150" y="1044723"/>
            <a:ext cx="3886200" cy="3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>
            <a:spLocks noGrp="1"/>
          </p:cNvSpPr>
          <p:nvPr>
            <p:ph type="body" idx="1"/>
          </p:nvPr>
        </p:nvSpPr>
        <p:spPr>
          <a:xfrm>
            <a:off x="560344" y="1070099"/>
            <a:ext cx="39378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2"/>
          </p:nvPr>
        </p:nvSpPr>
        <p:spPr>
          <a:xfrm>
            <a:off x="560344" y="1749751"/>
            <a:ext cx="3937800" cy="28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3"/>
          </p:nvPr>
        </p:nvSpPr>
        <p:spPr>
          <a:xfrm>
            <a:off x="4629150" y="1070099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body" idx="4"/>
          </p:nvPr>
        </p:nvSpPr>
        <p:spPr>
          <a:xfrm>
            <a:off x="4629150" y="1749751"/>
            <a:ext cx="3887400" cy="28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6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17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8"/>
          <p:cNvSpPr txBox="1">
            <a:spLocks noGrp="1"/>
          </p:cNvSpPr>
          <p:nvPr>
            <p:ph type="body" idx="1"/>
          </p:nvPr>
        </p:nvSpPr>
        <p:spPr>
          <a:xfrm>
            <a:off x="3717421" y="335407"/>
            <a:ext cx="4799100" cy="43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body" idx="2"/>
          </p:nvPr>
        </p:nvSpPr>
        <p:spPr>
          <a:xfrm>
            <a:off x="560344" y="1442102"/>
            <a:ext cx="3018600" cy="3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 sz="3300" b="1" i="0" u="none" strike="noStrike" cap="none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8" name="Google Shape;8;p9"/>
          <p:cNvGrpSpPr/>
          <p:nvPr/>
        </p:nvGrpSpPr>
        <p:grpSpPr>
          <a:xfrm>
            <a:off x="57287" y="392407"/>
            <a:ext cx="128615" cy="450530"/>
            <a:chOff x="5434149" y="2046369"/>
            <a:chExt cx="548700" cy="848136"/>
          </a:xfrm>
        </p:grpSpPr>
        <p:cxnSp>
          <p:nvCxnSpPr>
            <p:cNvPr id="9" name="Google Shape;9;p9"/>
            <p:cNvCxnSpPr/>
            <p:nvPr/>
          </p:nvCxnSpPr>
          <p:spPr>
            <a:xfrm rot="10800000" flipH="1">
              <a:off x="5434149" y="2046369"/>
              <a:ext cx="548700" cy="156900"/>
            </a:xfrm>
            <a:prstGeom prst="straightConnector1">
              <a:avLst/>
            </a:prstGeom>
            <a:noFill/>
            <a:ln w="127000" cap="rnd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" name="Google Shape;10;p9"/>
            <p:cNvCxnSpPr/>
            <p:nvPr/>
          </p:nvCxnSpPr>
          <p:spPr>
            <a:xfrm>
              <a:off x="5434149" y="2456150"/>
              <a:ext cx="548700" cy="0"/>
            </a:xfrm>
            <a:prstGeom prst="straightConnector1">
              <a:avLst/>
            </a:prstGeom>
            <a:noFill/>
            <a:ln w="127000" cap="rnd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" name="Google Shape;11;p9"/>
            <p:cNvCxnSpPr/>
            <p:nvPr/>
          </p:nvCxnSpPr>
          <p:spPr>
            <a:xfrm>
              <a:off x="5434149" y="2737605"/>
              <a:ext cx="548700" cy="156900"/>
            </a:xfrm>
            <a:prstGeom prst="straightConnector1">
              <a:avLst/>
            </a:prstGeom>
            <a:noFill/>
            <a:ln w="127000" cap="rnd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12" name="Google Shape;12;p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9" descr="Ico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9"/>
          <p:cNvSpPr/>
          <p:nvPr/>
        </p:nvSpPr>
        <p:spPr>
          <a:xfrm>
            <a:off x="0" y="180690"/>
            <a:ext cx="328500" cy="9732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"/>
          <p:cNvSpPr txBox="1">
            <a:spLocks noGrp="1"/>
          </p:cNvSpPr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 dirty="0"/>
              <a:t>Le langage de la cyberintimidation</a:t>
            </a:r>
            <a:endParaRPr dirty="0"/>
          </a:p>
        </p:txBody>
      </p:sp>
      <p:sp>
        <p:nvSpPr>
          <p:cNvPr id="79" name="Google Shape;79;p1"/>
          <p:cNvSpPr txBox="1">
            <a:spLocks noGrp="1"/>
          </p:cNvSpPr>
          <p:nvPr>
            <p:ph type="subTitle" idx="1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rPr lang="en"/>
              <a:t>Comprendre, prévenir, réagir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rPr lang="en"/>
              <a:t>11-13 ans, 14-18 ans</a:t>
            </a:r>
            <a:endParaRPr/>
          </a:p>
        </p:txBody>
      </p:sp>
      <p:pic>
        <p:nvPicPr>
          <p:cNvPr id="80" name="Google Shape;8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4880" y="152400"/>
            <a:ext cx="3846723" cy="3846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Le langage de la cyberintimidation</a:t>
            </a:r>
            <a:endParaRPr/>
          </a:p>
        </p:txBody>
      </p:sp>
      <p:sp>
        <p:nvSpPr>
          <p:cNvPr id="86" name="Google Shape;86;p2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lang="en"/>
              <a:t>Durée : </a:t>
            </a:r>
            <a:r>
              <a:rPr lang="en" b="1"/>
              <a:t>25 minutes</a:t>
            </a: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lang="en"/>
              <a:t>Résultats de l'apprentissage 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lang="en" b="1"/>
              <a:t>Les apprenants seront capables de :</a:t>
            </a:r>
            <a:endParaRPr b="1"/>
          </a:p>
          <a:p>
            <a: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 b="1"/>
              <a:t>Reconnaître les modèles linguistiques de la cyberintimidation.</a:t>
            </a:r>
            <a:endParaRPr b="1"/>
          </a:p>
          <a:p>
            <a:pPr marL="45720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b="1"/>
              <a:t>Réfléchir à des conseils pour leurs pairs et d'autres personnes sur la façon de réagir au langage de la cyberintimidation.</a:t>
            </a: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lang="en"/>
              <a:t>Vocabulaire clé : </a:t>
            </a:r>
            <a:r>
              <a:rPr lang="en" b="1"/>
              <a:t>cyberintimidation, discours de haine, linguistique, modèles, comportement, mots-clés, réponse, contestation positive, signalement.</a:t>
            </a: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lang="en"/>
              <a:t>Ressources : </a:t>
            </a:r>
            <a:r>
              <a:rPr lang="en" b="1"/>
              <a:t>Papier, stylos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Questions clés</a:t>
            </a:r>
            <a:endParaRPr/>
          </a:p>
        </p:txBody>
      </p:sp>
      <p:sp>
        <p:nvSpPr>
          <p:cNvPr id="92" name="Google Shape;92;p3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/>
          </a:bodyPr>
          <a:lstStyle/>
          <a:p>
            <a: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Quel genre de mots utilise une/un cyberintimidatrice/eur ?</a:t>
            </a:r>
            <a:endParaRPr/>
          </a:p>
          <a:p>
            <a:pPr marL="45720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Comment pouvons-nous repérer ces mots en ligne ? (par exemple, les médias sociaux, les jeux en ligne, les forums de discussion, etc.)</a:t>
            </a:r>
            <a:endParaRPr/>
          </a:p>
          <a:p>
            <a:pPr marL="45720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Existe-t-il des modèles dans la façon dont les cyberbullies se comportent et expriment leurs attaques ?</a:t>
            </a:r>
            <a:endParaRPr/>
          </a:p>
          <a:p>
            <a:pPr marL="45720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Comment réagirais-tu au langage de la cyberintimidation si...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...vous étiez la cible ?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...vous étiez un ami de la brute ?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...vous étiez un spectateur ?</a:t>
            </a:r>
            <a:endParaRPr/>
          </a:p>
          <a:p>
            <a:pPr marL="45720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Quelles sont les stratégies qui vous permettent de réagir positivement ? (c'est-à-dire d'améliorer la situation et non de l'aggraver).</a:t>
            </a:r>
            <a:endParaRPr/>
          </a:p>
          <a:p>
            <a:pPr marL="45720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Quels conseils donneriez-vous à d'autres jeunes de votre âge sur la façon de gérer le langage de la cyberintimidation en ligne 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"/>
          <p:cNvSpPr txBox="1">
            <a:spLocks noGrp="1"/>
          </p:cNvSpPr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900"/>
              <a:t>Le langage d'un tyran</a:t>
            </a:r>
            <a:endParaRPr sz="2900"/>
          </a:p>
        </p:txBody>
      </p:sp>
      <p:sp>
        <p:nvSpPr>
          <p:cNvPr id="98" name="Google Shape;98;p4"/>
          <p:cNvSpPr txBox="1">
            <a:spLocks noGrp="1"/>
          </p:cNvSpPr>
          <p:nvPr>
            <p:ph type="body" idx="1"/>
          </p:nvPr>
        </p:nvSpPr>
        <p:spPr>
          <a:xfrm>
            <a:off x="560344" y="1365306"/>
            <a:ext cx="3534600" cy="32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58968"/>
              <a:buNone/>
            </a:pPr>
            <a:r>
              <a:rPr lang="en" sz="2200" b="1">
                <a:solidFill>
                  <a:srgbClr val="5B7FBF"/>
                </a:solidFill>
              </a:rPr>
              <a:t>Vous </a:t>
            </a:r>
            <a:r>
              <a:rPr lang="en" sz="2200"/>
              <a:t>avez deux minutes pour écrire des exemples de mots ou de phrases qu'un harceleur pourrait utiliser en ligne.</a:t>
            </a: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58968"/>
              <a:buNone/>
            </a:pP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58968"/>
              <a:buNone/>
            </a:pPr>
            <a:r>
              <a:rPr lang="en" sz="2200"/>
              <a:t>Gardez cette liste pour vous et </a:t>
            </a:r>
            <a:r>
              <a:rPr lang="en" sz="2200" b="1">
                <a:solidFill>
                  <a:srgbClr val="F0800E"/>
                </a:solidFill>
              </a:rPr>
              <a:t>ne la partagez pas </a:t>
            </a:r>
            <a:r>
              <a:rPr lang="en" sz="2200"/>
              <a:t>avec d'autres personnes - elle pourrait les contrarier ou les offenser.</a:t>
            </a:r>
            <a:endParaRPr sz="2200"/>
          </a:p>
        </p:txBody>
      </p:sp>
      <p:pic>
        <p:nvPicPr>
          <p:cNvPr id="99" name="Google Shape;9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5628" y="698175"/>
            <a:ext cx="2822050" cy="3438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"/>
          <p:cNvSpPr txBox="1">
            <a:spLocks noGrp="1"/>
          </p:cNvSpPr>
          <p:nvPr>
            <p:ph type="body" idx="1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70588"/>
              <a:buNone/>
            </a:pPr>
            <a:r>
              <a:rPr lang="en" sz="2000" dirty="0"/>
              <a:t>Qu'en pensez-vous ?</a:t>
            </a:r>
            <a:endParaRPr sz="2000" dirty="0"/>
          </a:p>
          <a:p>
            <a:pPr marL="45720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●"/>
            </a:pPr>
            <a:r>
              <a:rPr lang="fr-FR" sz="2000" dirty="0"/>
              <a:t>Quel type de langage est le plus courant/le plus fréquemment partagé ?</a:t>
            </a:r>
          </a:p>
          <a:p>
            <a:pPr marL="45720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●"/>
            </a:pPr>
            <a:r>
              <a:rPr lang="fr-FR" sz="2000" dirty="0"/>
              <a:t>Où est-ce partagé en ligne ?</a:t>
            </a:r>
          </a:p>
          <a:p>
            <a:pPr marL="45720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●"/>
            </a:pPr>
            <a:r>
              <a:rPr lang="fr-FR" sz="2000" dirty="0"/>
              <a:t>Qui, selon vous, a publié/partagé ce type de langage ?</a:t>
            </a:r>
          </a:p>
          <a:p>
            <a:pPr marL="45720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●"/>
            </a:pPr>
            <a:r>
              <a:rPr lang="fr-FR" sz="2000" dirty="0"/>
              <a:t>Quels étaient leurs motifs, selon vous ?</a:t>
            </a:r>
            <a:endParaRPr sz="2000" dirty="0"/>
          </a:p>
        </p:txBody>
      </p:sp>
      <p:sp>
        <p:nvSpPr>
          <p:cNvPr id="112" name="Google Shape;112;p6"/>
          <p:cNvSpPr txBox="1">
            <a:spLocks noGrp="1"/>
          </p:cNvSpPr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r-FR" sz="2900" dirty="0"/>
              <a:t>Le langage de la cyberintimidation</a:t>
            </a:r>
            <a:endParaRPr sz="2900" dirty="0"/>
          </a:p>
        </p:txBody>
      </p:sp>
      <p:pic>
        <p:nvPicPr>
          <p:cNvPr id="4" name="Google Shape;80;p13">
            <a:extLst>
              <a:ext uri="{FF2B5EF4-FFF2-40B4-BE49-F238E27FC236}">
                <a16:creationId xmlns:a16="http://schemas.microsoft.com/office/drawing/2014/main" id="{123D7CC1-D68A-A470-943D-44EE48926FB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3285" y="421341"/>
            <a:ext cx="3846723" cy="3846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"/>
          <p:cNvSpPr txBox="1">
            <a:spLocks noGrp="1"/>
          </p:cNvSpPr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Conseils pratiques</a:t>
            </a:r>
            <a:endParaRPr/>
          </a:p>
        </p:txBody>
      </p:sp>
      <p:sp>
        <p:nvSpPr>
          <p:cNvPr id="119" name="Google Shape;119;p7"/>
          <p:cNvSpPr txBox="1">
            <a:spLocks noGrp="1"/>
          </p:cNvSpPr>
          <p:nvPr>
            <p:ph type="body" idx="1"/>
          </p:nvPr>
        </p:nvSpPr>
        <p:spPr>
          <a:xfrm>
            <a:off x="560350" y="1365300"/>
            <a:ext cx="3362700" cy="20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lang="en" sz="2000"/>
              <a:t>Sur la base des conclusions tirées de ces données, travaillez en binôme pour rédiger 3 à 5 conseils à l'intention d'une personne sur la manière de réagir si elle est confrontée à un langage de cyberintimidation en ligne.</a:t>
            </a:r>
            <a:endParaRPr sz="2000"/>
          </a:p>
        </p:txBody>
      </p:sp>
      <p:sp>
        <p:nvSpPr>
          <p:cNvPr id="120" name="Google Shape;120;p7"/>
          <p:cNvSpPr txBox="1">
            <a:spLocks noGrp="1"/>
          </p:cNvSpPr>
          <p:nvPr>
            <p:ph type="body" idx="1"/>
          </p:nvPr>
        </p:nvSpPr>
        <p:spPr>
          <a:xfrm>
            <a:off x="4509775" y="2671400"/>
            <a:ext cx="4136400" cy="17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lang="en" sz="2000"/>
              <a:t>Écrivez vos conseils pour :</a:t>
            </a:r>
            <a:endParaRPr sz="2000"/>
          </a:p>
          <a:p>
            <a:pPr marL="457200" lvl="0" indent="-355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Une cible de la cyberintimidation, </a:t>
            </a:r>
            <a:endParaRPr sz="2000"/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Un ami de la cyberintimidation, </a:t>
            </a:r>
            <a:r>
              <a:rPr lang="en" sz="2000" b="1">
                <a:solidFill>
                  <a:srgbClr val="5B7FBF"/>
                </a:solidFill>
              </a:rPr>
              <a:t>ou</a:t>
            </a:r>
            <a:endParaRPr sz="2000" b="1">
              <a:solidFill>
                <a:srgbClr val="5B7FBF"/>
              </a:solidFill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Un spectateur qui ne connaît pas l'intimidateur ou la cible. </a:t>
            </a:r>
            <a:endParaRPr sz="2000"/>
          </a:p>
        </p:txBody>
      </p:sp>
      <p:pic>
        <p:nvPicPr>
          <p:cNvPr id="121" name="Google Shape;12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0138" y="304800"/>
            <a:ext cx="2015667" cy="206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"/>
          <p:cNvSpPr txBox="1">
            <a:spLocks noGrp="1"/>
          </p:cNvSpPr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Partager vos conseils</a:t>
            </a:r>
            <a:endParaRPr/>
          </a:p>
        </p:txBody>
      </p:sp>
      <p:sp>
        <p:nvSpPr>
          <p:cNvPr id="127" name="Google Shape;127;p8"/>
          <p:cNvSpPr txBox="1">
            <a:spLocks noGrp="1"/>
          </p:cNvSpPr>
          <p:nvPr>
            <p:ph type="body" idx="1"/>
          </p:nvPr>
        </p:nvSpPr>
        <p:spPr>
          <a:xfrm>
            <a:off x="560350" y="2240525"/>
            <a:ext cx="3362700" cy="8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lang="en" sz="2000"/>
              <a:t>Comment pouvez-vous partager vos meilleurs conseils avec le bon public ?</a:t>
            </a:r>
            <a:endParaRPr sz="2000"/>
          </a:p>
        </p:txBody>
      </p:sp>
      <p:pic>
        <p:nvPicPr>
          <p:cNvPr id="128" name="Google Shape;12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3125" y="803500"/>
            <a:ext cx="3261025" cy="3256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KID_ACTIONS">
      <a:dk1>
        <a:srgbClr val="181818"/>
      </a:dk1>
      <a:lt1>
        <a:srgbClr val="FFFFFF"/>
      </a:lt1>
      <a:dk2>
        <a:srgbClr val="3B527B"/>
      </a:dk2>
      <a:lt2>
        <a:srgbClr val="CBD6EB"/>
      </a:lt2>
      <a:accent1>
        <a:srgbClr val="5B7FBF"/>
      </a:accent1>
      <a:accent2>
        <a:srgbClr val="ADBFDF"/>
      </a:accent2>
      <a:accent3>
        <a:srgbClr val="B66513"/>
      </a:accent3>
      <a:accent4>
        <a:srgbClr val="F0800E"/>
      </a:accent4>
      <a:accent5>
        <a:srgbClr val="F8C087"/>
      </a:accent5>
      <a:accent6>
        <a:srgbClr val="FFEB61"/>
      </a:accent6>
      <a:hlink>
        <a:srgbClr val="F0800E"/>
      </a:hlink>
      <a:folHlink>
        <a:srgbClr val="ADBFD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404</Words>
  <Application>Microsoft Office PowerPoint</Application>
  <PresentationFormat>On-screen Show (16:9)</PresentationFormat>
  <Paragraphs>39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PT Sans Narrow</vt:lpstr>
      <vt:lpstr>Calibri</vt:lpstr>
      <vt:lpstr>Arial</vt:lpstr>
      <vt:lpstr>Custom Design</vt:lpstr>
      <vt:lpstr>Le langage de la cyberintimidation</vt:lpstr>
      <vt:lpstr>Le langage de la cyberintimidation</vt:lpstr>
      <vt:lpstr>Questions clés</vt:lpstr>
      <vt:lpstr>Le langage d'un tyran</vt:lpstr>
      <vt:lpstr>Le langage de la cyberintimidation</vt:lpstr>
      <vt:lpstr>Conseils pratiques</vt:lpstr>
      <vt:lpstr>Partager vos conseils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langage de la cyberintimidation</dc:title>
  <cp:lastModifiedBy>Gareth Cort</cp:lastModifiedBy>
  <cp:revision>1</cp:revision>
  <dcterms:modified xsi:type="dcterms:W3CDTF">2022-11-24T16:53:45Z</dcterms:modified>
</cp:coreProperties>
</file>