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PT Sans Narrow" panose="020B0506020203020204" pitchFamily="34" charset="0"/>
      <p:regular r:id="rId18"/>
      <p:bold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5E7D8B8-A6C1-4234-A471-C2E09A01F614}">
  <a:tblStyle styleId="{A5E7D8B8-A6C1-4234-A471-C2E09A01F61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0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eee53f54ff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eee53f54ff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f9560f87c3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f9560f87c3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f38216974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f38216974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eee53f54ff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eee53f54ff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1f1e7d09a5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1f1e7d09a5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eee53f54ff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eee53f54ff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1f1e7d09a5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1f1e7d09a5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f9560f87c3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f9560f87c3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1f1e7d09a5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1f1e7d09a5_0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1f1e7d09a5_0_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1f1e7d09a5_0_2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1f1e7d09a5_0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1f1e7d09a5_0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hyperlink" Target="https://www.twitter.com/hashtag/kidactions" TargetMode="External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hyperlink" Target="http://www.kidactions.e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hyperlink" Target="https://www.twitter.com/kidactions" TargetMode="External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hyperlink" Target="https://www.instagram.com/kidactions" TargetMode="Externa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25780" y="1548184"/>
            <a:ext cx="4466700" cy="16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B527B"/>
              </a:buClr>
              <a:buSzPts val="3300"/>
              <a:buFont typeface="Calibri"/>
              <a:buNone/>
              <a:defRPr sz="3300" b="1">
                <a:solidFill>
                  <a:srgbClr val="3B527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25780" y="3321647"/>
            <a:ext cx="4466700" cy="11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2"/>
          <p:cNvSpPr>
            <a:spLocks noGrp="1"/>
          </p:cNvSpPr>
          <p:nvPr>
            <p:ph type="pic" idx="2"/>
          </p:nvPr>
        </p:nvSpPr>
        <p:spPr>
          <a:xfrm>
            <a:off x="5172075" y="535781"/>
            <a:ext cx="3446100" cy="39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9" name="Google Shape;19;p2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11774" y="4586570"/>
            <a:ext cx="865626" cy="320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" descr="Logo, company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73678" y="4448687"/>
            <a:ext cx="596319" cy="596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2" descr="A picture containing text, accessory, enamel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3100" y="4429060"/>
            <a:ext cx="635571" cy="635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2" descr="Graphical user interface, text&#10;&#10;Description automatically generated with medium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78713" y="4596545"/>
            <a:ext cx="841686" cy="300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821714" y="4576376"/>
            <a:ext cx="844478" cy="340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20650" y="4502630"/>
            <a:ext cx="2261564" cy="488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2" descr="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44625" y="526695"/>
            <a:ext cx="4475177" cy="848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d slide">
  <p:cSld name="End slid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/>
          <p:nvPr/>
        </p:nvSpPr>
        <p:spPr>
          <a:xfrm>
            <a:off x="2819045" y="3018101"/>
            <a:ext cx="35058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2"/>
              </a:rPr>
              <a:t>www.kidactions.eu</a:t>
            </a:r>
            <a:r>
              <a:rPr lang="en" sz="1800" b="1" i="0" u="none" strike="noStrike" cap="none">
                <a:solidFill>
                  <a:srgbClr val="3B527B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" sz="1800" b="1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#KidActions</a:t>
            </a:r>
            <a:endParaRPr sz="1800" b="1" i="0" u="none" strike="noStrike" cap="none">
              <a:solidFill>
                <a:srgbClr val="3B527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" name="Google Shape;57;p11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11774" y="4586570"/>
            <a:ext cx="865626" cy="320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1" descr="Logo, company nam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73678" y="4448687"/>
            <a:ext cx="596319" cy="596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1" descr="A picture containing text, accessory, enamel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73100" y="4429060"/>
            <a:ext cx="635571" cy="635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1" descr="Graphical user interface, text&#10;&#10;Description automatically generated with medium confidenc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78713" y="4596545"/>
            <a:ext cx="841686" cy="300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821714" y="4576376"/>
            <a:ext cx="844478" cy="340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20650" y="4502630"/>
            <a:ext cx="2261564" cy="488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754081" y="710096"/>
            <a:ext cx="3623318" cy="22745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" name="Google Shape;64;p11"/>
          <p:cNvGrpSpPr/>
          <p:nvPr/>
        </p:nvGrpSpPr>
        <p:grpSpPr>
          <a:xfrm>
            <a:off x="6286757" y="4037982"/>
            <a:ext cx="1269324" cy="500175"/>
            <a:chOff x="4119565" y="4632261"/>
            <a:chExt cx="1692432" cy="666900"/>
          </a:xfrm>
        </p:grpSpPr>
        <p:sp>
          <p:nvSpPr>
            <p:cNvPr id="65" name="Google Shape;65;p11"/>
            <p:cNvSpPr txBox="1"/>
            <p:nvPr/>
          </p:nvSpPr>
          <p:spPr>
            <a:xfrm>
              <a:off x="4374097" y="4632261"/>
              <a:ext cx="1437900" cy="66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 b="1" i="0" u="sng" strike="noStrike" cap="none">
                  <a:solidFill>
                    <a:schemeClr val="hlink"/>
                  </a:solidFill>
                  <a:latin typeface="PT Sans Narrow"/>
                  <a:ea typeface="PT Sans Narrow"/>
                  <a:cs typeface="PT Sans Narrow"/>
                  <a:sym typeface="PT Sans Narrow"/>
                  <a:hlinkClick r:id="rId11"/>
                </a:rPr>
                <a:t>@KidActions</a:t>
              </a:r>
              <a:endParaRPr sz="1400" b="1" i="0" u="none" strike="noStrike" cap="none">
                <a:solidFill>
                  <a:srgbClr val="3B5C98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pic>
          <p:nvPicPr>
            <p:cNvPr id="66" name="Google Shape;66;p11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4119565" y="4693104"/>
              <a:ext cx="304455" cy="24764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7" name="Google Shape;67;p11"/>
          <p:cNvGrpSpPr/>
          <p:nvPr/>
        </p:nvGrpSpPr>
        <p:grpSpPr>
          <a:xfrm>
            <a:off x="7563279" y="4037982"/>
            <a:ext cx="1352146" cy="500175"/>
            <a:chOff x="6280917" y="4632261"/>
            <a:chExt cx="1802862" cy="666900"/>
          </a:xfrm>
        </p:grpSpPr>
        <p:pic>
          <p:nvPicPr>
            <p:cNvPr id="68" name="Google Shape;68;p11" descr="instagram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6280917" y="4684650"/>
              <a:ext cx="264554" cy="2645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" name="Google Shape;69;p11"/>
            <p:cNvSpPr txBox="1"/>
            <p:nvPr/>
          </p:nvSpPr>
          <p:spPr>
            <a:xfrm>
              <a:off x="6554979" y="4632261"/>
              <a:ext cx="1528800" cy="66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 b="1" i="0" u="sng" strike="noStrike" cap="none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  <a:hlinkClick r:id="rId14"/>
                </a:rPr>
                <a:t>@</a:t>
              </a:r>
              <a:r>
                <a:rPr lang="en" sz="1400" b="1" i="0" u="sng" strike="noStrike" cap="none">
                  <a:solidFill>
                    <a:schemeClr val="hlink"/>
                  </a:solidFill>
                  <a:latin typeface="PT Sans Narrow"/>
                  <a:ea typeface="PT Sans Narrow"/>
                  <a:cs typeface="PT Sans Narrow"/>
                  <a:sym typeface="PT Sans Narrow"/>
                  <a:hlinkClick r:id="rId14"/>
                </a:rPr>
                <a:t>KidActions</a:t>
              </a:r>
              <a:endParaRPr sz="1400" b="1" i="0" u="none" strike="noStrike" cap="none">
                <a:solidFill>
                  <a:srgbClr val="3B5C98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4500"/>
              <a:buFont typeface="PT Sans Narrow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body" idx="1"/>
          </p:nvPr>
        </p:nvSpPr>
        <p:spPr>
          <a:xfrm>
            <a:off x="623888" y="3505913"/>
            <a:ext cx="7886700" cy="10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3B527B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solidFill>
          <a:schemeClr val="lt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3300"/>
              <a:buFont typeface="PT Sans Narrow"/>
              <a:buNone/>
              <a:defRPr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1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8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5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560344" y="1044723"/>
            <a:ext cx="3954600" cy="3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4629150" y="1044723"/>
            <a:ext cx="3886200" cy="3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>
          <a:xfrm>
            <a:off x="560344" y="1070099"/>
            <a:ext cx="39378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2400" b="1">
                <a:solidFill>
                  <a:srgbClr val="F0800E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2"/>
          </p:nvPr>
        </p:nvSpPr>
        <p:spPr>
          <a:xfrm>
            <a:off x="560344" y="1749751"/>
            <a:ext cx="3937800" cy="28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3"/>
          </p:nvPr>
        </p:nvSpPr>
        <p:spPr>
          <a:xfrm>
            <a:off x="4629150" y="1070099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2400" b="1">
                <a:solidFill>
                  <a:srgbClr val="F0800E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4"/>
          </p:nvPr>
        </p:nvSpPr>
        <p:spPr>
          <a:xfrm>
            <a:off x="4629150" y="1749751"/>
            <a:ext cx="3887400" cy="28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5780" y="4625556"/>
            <a:ext cx="1854046" cy="400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8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87301" y="4680762"/>
            <a:ext cx="1530918" cy="29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>
            <a:spLocks noGrp="1"/>
          </p:cNvSpPr>
          <p:nvPr>
            <p:ph type="body" idx="1"/>
          </p:nvPr>
        </p:nvSpPr>
        <p:spPr>
          <a:xfrm>
            <a:off x="3717421" y="335407"/>
            <a:ext cx="4799100" cy="43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body" idx="2"/>
          </p:nvPr>
        </p:nvSpPr>
        <p:spPr>
          <a:xfrm>
            <a:off x="560344" y="1442102"/>
            <a:ext cx="3018600" cy="32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2400"/>
              <a:buFont typeface="PT Sans Narrow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>
            <a:spLocks noGrp="1"/>
          </p:cNvSpPr>
          <p:nvPr>
            <p:ph type="pic" idx="2"/>
          </p:nvPr>
        </p:nvSpPr>
        <p:spPr>
          <a:xfrm>
            <a:off x="3717421" y="335407"/>
            <a:ext cx="4768500" cy="4311300"/>
          </a:xfrm>
          <a:prstGeom prst="rect">
            <a:avLst/>
          </a:prstGeom>
          <a:solidFill>
            <a:srgbClr val="ADBFDF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560344" y="1422874"/>
            <a:ext cx="3018600" cy="32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2400"/>
              <a:buFont typeface="PT Sans Narrow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3300"/>
              <a:buFont typeface="PT Sans Narrow"/>
              <a:buNone/>
              <a:defRPr sz="3300" b="1" i="0" u="none" strike="noStrike" cap="none"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8" name="Google Shape;8;p1"/>
          <p:cNvGrpSpPr/>
          <p:nvPr/>
        </p:nvGrpSpPr>
        <p:grpSpPr>
          <a:xfrm>
            <a:off x="57287" y="392407"/>
            <a:ext cx="128615" cy="450530"/>
            <a:chOff x="5434149" y="2046369"/>
            <a:chExt cx="548700" cy="848136"/>
          </a:xfrm>
        </p:grpSpPr>
        <p:cxnSp>
          <p:nvCxnSpPr>
            <p:cNvPr id="9" name="Google Shape;9;p1"/>
            <p:cNvCxnSpPr/>
            <p:nvPr/>
          </p:nvCxnSpPr>
          <p:spPr>
            <a:xfrm rot="10800000" flipH="1">
              <a:off x="5434149" y="2046369"/>
              <a:ext cx="548700" cy="156900"/>
            </a:xfrm>
            <a:prstGeom prst="straightConnector1">
              <a:avLst/>
            </a:prstGeom>
            <a:noFill/>
            <a:ln w="127000" cap="rnd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" name="Google Shape;10;p1"/>
            <p:cNvCxnSpPr/>
            <p:nvPr/>
          </p:nvCxnSpPr>
          <p:spPr>
            <a:xfrm>
              <a:off x="5434149" y="2456150"/>
              <a:ext cx="548700" cy="0"/>
            </a:xfrm>
            <a:prstGeom prst="straightConnector1">
              <a:avLst/>
            </a:prstGeom>
            <a:noFill/>
            <a:ln w="127000" cap="rnd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" name="Google Shape;11;p1"/>
            <p:cNvCxnSpPr/>
            <p:nvPr/>
          </p:nvCxnSpPr>
          <p:spPr>
            <a:xfrm>
              <a:off x="5434149" y="2737605"/>
              <a:ext cx="548700" cy="156900"/>
            </a:xfrm>
            <a:prstGeom prst="straightConnector1">
              <a:avLst/>
            </a:prstGeom>
            <a:noFill/>
            <a:ln w="127000" cap="rnd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pic>
        <p:nvPicPr>
          <p:cNvPr id="12" name="Google Shape;12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525780" y="4625556"/>
            <a:ext cx="1854046" cy="400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" descr="Icon&#10;&#10;Description automatically generated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7087301" y="4680762"/>
            <a:ext cx="1530918" cy="29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"/>
          <p:cNvSpPr/>
          <p:nvPr/>
        </p:nvSpPr>
        <p:spPr>
          <a:xfrm>
            <a:off x="0" y="180690"/>
            <a:ext cx="328500" cy="9732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4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png"/><Relationship Id="rId11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3"/>
          <p:cNvSpPr txBox="1">
            <a:spLocks noGrp="1"/>
          </p:cNvSpPr>
          <p:nvPr>
            <p:ph type="ctrTitle"/>
          </p:nvPr>
        </p:nvSpPr>
        <p:spPr>
          <a:xfrm>
            <a:off x="525780" y="1548184"/>
            <a:ext cx="4466700" cy="16188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Esplorando i ruoli con giochi di ruolo offline</a:t>
            </a:r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ubTitle" idx="1"/>
          </p:nvPr>
        </p:nvSpPr>
        <p:spPr>
          <a:xfrm>
            <a:off x="525780" y="3321647"/>
            <a:ext cx="4466700" cy="11328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Comprendere, Prevenire, Affrontare</a:t>
            </a:r>
            <a:endParaRPr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Età 11-13, 14-18</a:t>
            </a:r>
            <a:endParaRPr/>
          </a:p>
        </p:txBody>
      </p:sp>
      <p:pic>
        <p:nvPicPr>
          <p:cNvPr id="80" name="Google Shape;8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409884">
            <a:off x="5945999" y="1394890"/>
            <a:ext cx="2258775" cy="21991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2"/>
          <p:cNvSpPr txBox="1">
            <a:spLocks noGrp="1"/>
          </p:cNvSpPr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Restituzione</a:t>
            </a:r>
            <a:endParaRPr/>
          </a:p>
        </p:txBody>
      </p:sp>
      <p:sp>
        <p:nvSpPr>
          <p:cNvPr id="171" name="Google Shape;171;p22"/>
          <p:cNvSpPr txBox="1">
            <a:spLocks noGrp="1"/>
          </p:cNvSpPr>
          <p:nvPr>
            <p:ph type="body" idx="1"/>
          </p:nvPr>
        </p:nvSpPr>
        <p:spPr>
          <a:xfrm>
            <a:off x="560350" y="1196850"/>
            <a:ext cx="4495200" cy="3360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lnSpcReduction="10000"/>
          </a:bodyPr>
          <a:lstStyle/>
          <a:p>
            <a:pPr marL="457200" lvl="0" indent="-355600" algn="l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2000"/>
              <a:buChar char="●"/>
            </a:pPr>
            <a:r>
              <a:rPr lang="en" sz="2000" dirty="0"/>
              <a:t>Come ti sei sentito durante la rappresentazione dello scenario?</a:t>
            </a:r>
            <a:endParaRPr sz="2000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Char char="●"/>
            </a:pPr>
            <a:r>
              <a:rPr lang="en" sz="2000" dirty="0"/>
              <a:t>Le tue emozioni sono cambiate in qualche fase? Come/perché?</a:t>
            </a:r>
            <a:endParaRPr sz="2000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Char char="●"/>
            </a:pPr>
            <a:r>
              <a:rPr lang="en" sz="2000" dirty="0"/>
              <a:t>Hai identificato qualche ostacolo nel fare o dire qualcosa?</a:t>
            </a:r>
            <a:endParaRPr sz="2000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Char char="●"/>
            </a:pPr>
            <a:r>
              <a:rPr lang="en" sz="2000" dirty="0"/>
              <a:t>Se rigiocassi lo scenario, cosa faresti diversamente nel tuo ruolo?</a:t>
            </a:r>
            <a:endParaRPr sz="2000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Char char="●"/>
            </a:pPr>
            <a:r>
              <a:rPr lang="en" sz="2000" dirty="0"/>
              <a:t>Ci sono state particolari azioni/parole che hanno peggiorato la situazione? Perché?</a:t>
            </a:r>
            <a:endParaRPr sz="2000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Char char="●"/>
            </a:pPr>
            <a:r>
              <a:rPr lang="en" sz="2000" dirty="0"/>
              <a:t>Quali azioni/parole avrebbero potuto migliorare la situazione?</a:t>
            </a:r>
            <a:endParaRPr sz="2000" dirty="0"/>
          </a:p>
        </p:txBody>
      </p:sp>
      <p:pic>
        <p:nvPicPr>
          <p:cNvPr id="172" name="Google Shape;17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7650" y="1310950"/>
            <a:ext cx="2727327" cy="2656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3"/>
          <p:cNvSpPr txBox="1">
            <a:spLocks noGrp="1"/>
          </p:cNvSpPr>
          <p:nvPr>
            <p:ph type="title"/>
          </p:nvPr>
        </p:nvSpPr>
        <p:spPr>
          <a:xfrm>
            <a:off x="560351" y="335400"/>
            <a:ext cx="3746700" cy="1029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Confronto con la modalità online</a:t>
            </a:r>
            <a:endParaRPr/>
          </a:p>
        </p:txBody>
      </p:sp>
      <p:sp>
        <p:nvSpPr>
          <p:cNvPr id="178" name="Google Shape;178;p23"/>
          <p:cNvSpPr txBox="1">
            <a:spLocks noGrp="1"/>
          </p:cNvSpPr>
          <p:nvPr>
            <p:ph type="body" idx="1"/>
          </p:nvPr>
        </p:nvSpPr>
        <p:spPr>
          <a:xfrm>
            <a:off x="560350" y="1196850"/>
            <a:ext cx="4495200" cy="3360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55600" algn="l" rtl="0">
              <a:spcBef>
                <a:spcPts val="800"/>
              </a:spcBef>
              <a:spcAft>
                <a:spcPts val="0"/>
              </a:spcAft>
              <a:buSzPts val="2000"/>
              <a:buChar char="●"/>
            </a:pPr>
            <a:r>
              <a:rPr lang="en" sz="2000" dirty="0"/>
              <a:t>Affrontare la situazione faccia a faccia è stato più facile/più difficile? Perché?</a:t>
            </a:r>
            <a:endParaRPr sz="2000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it-IT" sz="2000" dirty="0"/>
              <a:t>È</a:t>
            </a:r>
            <a:r>
              <a:rPr lang="en" sz="2000" dirty="0"/>
              <a:t> stato più facile determinare le emozioni degli altri nello scenario? Questo ha migliorato o peggiorato le cose?</a:t>
            </a:r>
            <a:endParaRPr sz="2000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dirty="0"/>
              <a:t>Come applicheresti le strategie online come “bloccare”, “silenziare” e “segnalare” a una situazione faccia a faccia?</a:t>
            </a:r>
            <a:endParaRPr sz="2000" dirty="0"/>
          </a:p>
        </p:txBody>
      </p:sp>
      <p:pic>
        <p:nvPicPr>
          <p:cNvPr id="179" name="Google Shape;17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7650" y="1310950"/>
            <a:ext cx="2727327" cy="2656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 txBox="1">
            <a:spLocks noGrp="1"/>
          </p:cNvSpPr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Esplorando </a:t>
            </a:r>
            <a:r>
              <a:rPr lang="it-IT" dirty="0"/>
              <a:t>I</a:t>
            </a:r>
            <a:r>
              <a:rPr lang="en" dirty="0"/>
              <a:t> ruoli attraverso </a:t>
            </a:r>
            <a:r>
              <a:rPr lang="it-IT" dirty="0"/>
              <a:t>I</a:t>
            </a:r>
            <a:r>
              <a:rPr lang="en" dirty="0"/>
              <a:t> giochi di ruolo offline</a:t>
            </a:r>
            <a:endParaRPr dirty="0"/>
          </a:p>
        </p:txBody>
      </p:sp>
      <p:sp>
        <p:nvSpPr>
          <p:cNvPr id="86" name="Google Shape;86;p14"/>
          <p:cNvSpPr txBox="1">
            <a:spLocks noGrp="1"/>
          </p:cNvSpPr>
          <p:nvPr>
            <p:ph type="body" idx="1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dirty="0"/>
              <a:t>Durata: </a:t>
            </a:r>
            <a:r>
              <a:rPr lang="en" b="1" dirty="0"/>
              <a:t> 35/40 minuti (più del tempo aggiuntivo per fissare le aspettative sul comportamento durante l’attività)</a:t>
            </a:r>
            <a:endParaRPr b="1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dirty="0"/>
              <a:t>Obiettivi formativi:</a:t>
            </a:r>
            <a:endParaRPr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b="1" dirty="0"/>
              <a:t>I partecipanti avranno occasione di:</a:t>
            </a:r>
            <a:endParaRPr dirty="0"/>
          </a:p>
          <a:p>
            <a:pPr marL="457200" lvl="0" indent="-351948" algn="l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ct val="100000"/>
              <a:buChar char="•"/>
            </a:pPr>
            <a:r>
              <a:rPr lang="en" b="1" dirty="0"/>
              <a:t>Riconoscere e comprendere i ruoli che possono esistere in una situazione di cyberbullismo</a:t>
            </a:r>
            <a:endParaRPr b="1" dirty="0"/>
          </a:p>
          <a:p>
            <a:pPr marL="457200" lvl="0" indent="-351948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Char char="•"/>
            </a:pPr>
            <a:r>
              <a:rPr lang="en" b="1" dirty="0"/>
              <a:t>Identificare strategie positive per gestire e rispondere al cyberbullismo in diversi contesti</a:t>
            </a:r>
            <a:endParaRPr b="1" dirty="0"/>
          </a:p>
          <a:p>
            <a:pPr marL="45720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dirty="0"/>
              <a:t>Parole chiave: </a:t>
            </a:r>
            <a:r>
              <a:rPr lang="en" b="1" dirty="0"/>
              <a:t>cyberbullismo, ruoli, istigatore, spettatore, bersaglio, cheerleader, agitatore, ammiratore, follower, burlone, contesto, strategie</a:t>
            </a:r>
            <a:endParaRPr b="1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dirty="0"/>
              <a:t>Strumenti:</a:t>
            </a:r>
            <a:r>
              <a:rPr lang="en" b="1" dirty="0"/>
              <a:t> Scenari di cyberbullismo (slide 7-8), Carte dei ruoli (slide 9), “Guida alla protezione dei minori”.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Domande chiave</a:t>
            </a:r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body" idx="1"/>
          </p:nvPr>
        </p:nvSpPr>
        <p:spPr>
          <a:xfrm>
            <a:off x="560350" y="1044725"/>
            <a:ext cx="8023200" cy="36471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fontScale="92500" lnSpcReduction="20000"/>
          </a:bodyPr>
          <a:lstStyle/>
          <a:p>
            <a:pPr marL="457200" lvl="0" indent="-361950" algn="l" rtl="0"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lang="en" dirty="0"/>
              <a:t>Quali sono i diversi ruoli che possono esistere in una situazione di cyberbullismo?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 dirty="0"/>
              <a:t>Come definiresti/spiegheresti questi ruoli?</a:t>
            </a:r>
            <a:endParaRPr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dirty="0"/>
              <a:t>Come possono i diversi ruoli influenzare il comportamento di...</a:t>
            </a:r>
            <a:endParaRPr dirty="0"/>
          </a:p>
          <a:p>
            <a:pPr marL="914400" marR="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 dirty="0"/>
              <a:t>...un cyberbullo?</a:t>
            </a:r>
            <a:endParaRPr sz="1800" dirty="0"/>
          </a:p>
          <a:p>
            <a:pPr marL="914400" marR="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 dirty="0"/>
              <a:t>...un bersaglio?</a:t>
            </a:r>
            <a:endParaRPr sz="1800" dirty="0"/>
          </a:p>
          <a:p>
            <a:pPr marL="914400" marR="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 dirty="0"/>
              <a:t>...uno spettatore?</a:t>
            </a:r>
            <a:endParaRPr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dirty="0"/>
              <a:t>Quali contesti potrebbero influenzare il comportamento? (es. se vedi un amico che fa il bullo con un altro amico, sarebbe più facile/più difficile da affrontare che se fossero degli estranei per te?)</a:t>
            </a:r>
            <a:endParaRPr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dirty="0"/>
              <a:t>Quali strategie potresti usare per influenzare positivamente la situazione se tu fossi...</a:t>
            </a:r>
            <a:endParaRPr dirty="0"/>
          </a:p>
          <a:p>
            <a:pPr marL="914400" marR="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 dirty="0"/>
              <a:t>... un cyber-bullo?</a:t>
            </a:r>
            <a:endParaRPr sz="1800" dirty="0"/>
          </a:p>
          <a:p>
            <a:pPr marL="914400" marR="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 dirty="0"/>
              <a:t>...un bersaglio?</a:t>
            </a:r>
            <a:endParaRPr sz="1800" dirty="0"/>
          </a:p>
          <a:p>
            <a:pPr marL="914400" marR="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 dirty="0"/>
              <a:t>...uno spettatore?</a:t>
            </a:r>
            <a:endParaRPr sz="1800" dirty="0"/>
          </a:p>
          <a:p>
            <a:pPr marL="914400" marR="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 dirty="0"/>
              <a:t>... un seguace/ammiratore/cheerleader?</a:t>
            </a:r>
            <a:endParaRPr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dirty="0"/>
              <a:t>Quali strategie/strumenti potresti usare per cercare aiuto?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title"/>
          </p:nvPr>
        </p:nvSpPr>
        <p:spPr>
          <a:xfrm>
            <a:off x="560350" y="335400"/>
            <a:ext cx="3207600" cy="1029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Abbiamo tutti un ruolo</a:t>
            </a:r>
            <a:endParaRPr sz="2900"/>
          </a:p>
        </p:txBody>
      </p:sp>
      <p:sp>
        <p:nvSpPr>
          <p:cNvPr id="98" name="Google Shape;98;p16"/>
          <p:cNvSpPr txBox="1">
            <a:spLocks noGrp="1"/>
          </p:cNvSpPr>
          <p:nvPr>
            <p:ph type="body" idx="1"/>
          </p:nvPr>
        </p:nvSpPr>
        <p:spPr>
          <a:xfrm>
            <a:off x="560351" y="1422875"/>
            <a:ext cx="3534600" cy="32238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200"/>
              <a:t>Pensa ai diversi ruoli in una situazione di cyberbullismo.</a:t>
            </a:r>
            <a:endParaRPr sz="22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2200"/>
          </a:p>
          <a:p>
            <a:pPr marL="457200" lvl="0" indent="-368300" algn="l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2200"/>
              <a:buChar char="●"/>
            </a:pPr>
            <a:r>
              <a:rPr lang="en" sz="2200"/>
              <a:t>Quanti ruoli diversi ti vengono in mente?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Char char="●"/>
            </a:pPr>
            <a:r>
              <a:rPr lang="en" sz="2200"/>
              <a:t>Come definiresti o spiegheresti questi ruoli?</a:t>
            </a:r>
            <a:endParaRPr sz="2200"/>
          </a:p>
        </p:txBody>
      </p:sp>
      <p:pic>
        <p:nvPicPr>
          <p:cNvPr id="99" name="Google Shape;9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1274" y="727288"/>
            <a:ext cx="2908376" cy="34016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>
            <a:spLocks noGrp="1"/>
          </p:cNvSpPr>
          <p:nvPr>
            <p:ph type="body" idx="1"/>
          </p:nvPr>
        </p:nvSpPr>
        <p:spPr>
          <a:xfrm>
            <a:off x="1824219" y="1269674"/>
            <a:ext cx="3018600" cy="32238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lnSpcReduction="1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/>
              <a:t>Cyberbullo</a:t>
            </a:r>
            <a:endParaRPr sz="20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/>
              <a:t>Vittima</a:t>
            </a:r>
            <a:endParaRPr sz="20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/>
              <a:t>Spettatore</a:t>
            </a:r>
            <a:endParaRPr sz="20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/>
              <a:t>Paladino (qualcuno che reagisce al bullo)</a:t>
            </a:r>
            <a:endParaRPr sz="20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105" name="Google Shape;105;p17"/>
          <p:cNvSpPr txBox="1">
            <a:spLocks noGrp="1"/>
          </p:cNvSpPr>
          <p:nvPr>
            <p:ph type="body" idx="1"/>
          </p:nvPr>
        </p:nvSpPr>
        <p:spPr>
          <a:xfrm>
            <a:off x="6888525" y="636150"/>
            <a:ext cx="1499100" cy="3871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/>
              <a:t>Sostenitore</a:t>
            </a:r>
            <a:endParaRPr sz="2000"/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/>
              <a:t>Agitatore</a:t>
            </a:r>
            <a:endParaRPr sz="2000"/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/>
              <a:t>Ammiratore</a:t>
            </a:r>
            <a:endParaRPr sz="2000"/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/>
              <a:t>Follower</a:t>
            </a:r>
            <a:endParaRPr sz="2000"/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/>
              <a:t>Burlone</a:t>
            </a:r>
            <a:endParaRPr sz="20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2000"/>
          </a:p>
        </p:txBody>
      </p:sp>
      <p:pic>
        <p:nvPicPr>
          <p:cNvPr id="106" name="Google Shape;10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7871" y="1124150"/>
            <a:ext cx="636025" cy="58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74237" y="1885450"/>
            <a:ext cx="443300" cy="44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12075" y="2610050"/>
            <a:ext cx="367600" cy="39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77875" y="3338900"/>
            <a:ext cx="636025" cy="58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23820" y="473075"/>
            <a:ext cx="636025" cy="582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220187" y="1321011"/>
            <a:ext cx="443299" cy="564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123821" y="2108350"/>
            <a:ext cx="636025" cy="582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182013" y="2955524"/>
            <a:ext cx="519615" cy="44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152938" y="3664755"/>
            <a:ext cx="577800" cy="52289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7"/>
          <p:cNvSpPr txBox="1"/>
          <p:nvPr/>
        </p:nvSpPr>
        <p:spPr>
          <a:xfrm>
            <a:off x="560350" y="335400"/>
            <a:ext cx="5290500" cy="10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Come definiresti o spiegheresti questi ruoli?</a:t>
            </a:r>
            <a:endParaRPr sz="2400" b="1">
              <a:solidFill>
                <a:srgbClr val="5B7FB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>
            <a:spLocks noGrp="1"/>
          </p:cNvSpPr>
          <p:nvPr>
            <p:ph type="body" idx="1"/>
          </p:nvPr>
        </p:nvSpPr>
        <p:spPr>
          <a:xfrm>
            <a:off x="560344" y="1422874"/>
            <a:ext cx="3018600" cy="32238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/>
              <a:t>Esploreremo uno scenario di cyberbullismo e adotteremo un ruolo.</a:t>
            </a:r>
            <a:endParaRPr sz="20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/>
              <a:t>Tutta la comunicazione avverrà faccia a faccia.</a:t>
            </a:r>
            <a:endParaRPr sz="2000"/>
          </a:p>
        </p:txBody>
      </p:sp>
      <p:sp>
        <p:nvSpPr>
          <p:cNvPr id="121" name="Google Shape;121;p18"/>
          <p:cNvSpPr txBox="1">
            <a:spLocks noGrp="1"/>
          </p:cNvSpPr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Scenari di bullismo</a:t>
            </a:r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body" idx="1"/>
          </p:nvPr>
        </p:nvSpPr>
        <p:spPr>
          <a:xfrm>
            <a:off x="5203350" y="3194675"/>
            <a:ext cx="3018600" cy="759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/>
              <a:t>Quali regole prima di iniziare?</a:t>
            </a:r>
            <a:endParaRPr sz="2000"/>
          </a:p>
        </p:txBody>
      </p:sp>
      <p:pic>
        <p:nvPicPr>
          <p:cNvPr id="123" name="Google Shape;12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8099" y="1148200"/>
            <a:ext cx="1774201" cy="1732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>
            <a:spLocks noGrp="1"/>
          </p:cNvSpPr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Scenari</a:t>
            </a:r>
            <a:endParaRPr/>
          </a:p>
        </p:txBody>
      </p:sp>
      <p:sp>
        <p:nvSpPr>
          <p:cNvPr id="129" name="Google Shape;129;p19"/>
          <p:cNvSpPr/>
          <p:nvPr/>
        </p:nvSpPr>
        <p:spPr>
          <a:xfrm>
            <a:off x="560350" y="2747975"/>
            <a:ext cx="3595500" cy="14745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5B7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Un giovane ha recentemente detto a tutti a scuola che appartiene alla comunità LGBTQ+. Qualcuno nella sua classe inizia a dire commenti omofobi nei suoi confronti online...</a:t>
            </a:r>
            <a:endParaRPr sz="1000" dirty="0"/>
          </a:p>
        </p:txBody>
      </p:sp>
      <p:sp>
        <p:nvSpPr>
          <p:cNvPr id="130" name="Google Shape;130;p19"/>
          <p:cNvSpPr/>
          <p:nvPr/>
        </p:nvSpPr>
        <p:spPr>
          <a:xfrm>
            <a:off x="560350" y="1138600"/>
            <a:ext cx="3595500" cy="14745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080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C'è un nuovo membro nel tuo gruppo. È piuttosto timido e non ha rivelato molto di sé. Uno dei tuoi amici inizia a prenderlo in giro online perché è diverso...</a:t>
            </a:r>
            <a:endParaRPr sz="1000"/>
          </a:p>
        </p:txBody>
      </p:sp>
      <p:sp>
        <p:nvSpPr>
          <p:cNvPr id="131" name="Google Shape;131;p19"/>
          <p:cNvSpPr/>
          <p:nvPr/>
        </p:nvSpPr>
        <p:spPr>
          <a:xfrm>
            <a:off x="4839500" y="2747975"/>
            <a:ext cx="3595500" cy="14745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080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C'è un giovane che vive vicino a te e si diverte a condividere molte foto e dettagli della sua vita sui social media. Qualcuno continua a postare commenti meschini sotto le sue foto...</a:t>
            </a:r>
            <a:endParaRPr sz="1000"/>
          </a:p>
        </p:txBody>
      </p:sp>
      <p:sp>
        <p:nvSpPr>
          <p:cNvPr id="132" name="Google Shape;132;p19"/>
          <p:cNvSpPr/>
          <p:nvPr/>
        </p:nvSpPr>
        <p:spPr>
          <a:xfrm>
            <a:off x="4839500" y="1138600"/>
            <a:ext cx="3595500" cy="14745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5B7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Ti sei iscritto a un gruppo di chat online per discutere della tua musica preferita. Anche se non conosci nessuno lì, è chiaro che un membro del gruppo viene preso di mira a causa delle sue opinioni religiose...</a:t>
            </a:r>
            <a:endParaRPr sz="1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0"/>
          <p:cNvSpPr txBox="1">
            <a:spLocks noGrp="1"/>
          </p:cNvSpPr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Scenari</a:t>
            </a:r>
            <a:endParaRPr/>
          </a:p>
        </p:txBody>
      </p:sp>
      <p:sp>
        <p:nvSpPr>
          <p:cNvPr id="138" name="Google Shape;138;p20"/>
          <p:cNvSpPr/>
          <p:nvPr/>
        </p:nvSpPr>
        <p:spPr>
          <a:xfrm>
            <a:off x="560350" y="2747975"/>
            <a:ext cx="3595500" cy="14745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5B7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Un membro della vostra famiglia ha iniziato a rispondere ai tweet di un politico con un linguaggio scortese e minaccioso. Neanche tu sei d'accordo con le opinioni del politico, ma...</a:t>
            </a:r>
            <a:endParaRPr sz="1000"/>
          </a:p>
        </p:txBody>
      </p:sp>
      <p:sp>
        <p:nvSpPr>
          <p:cNvPr id="139" name="Google Shape;139;p20"/>
          <p:cNvSpPr/>
          <p:nvPr/>
        </p:nvSpPr>
        <p:spPr>
          <a:xfrm>
            <a:off x="560350" y="1138600"/>
            <a:ext cx="3595500" cy="14745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080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Il leader del tuo gruppo di gioco online ha recentemente iniziato a usare un linguaggio sessista e ha minacciato di cacciare un membro femminile del gruppo perché "non è abbastanza bravo"....</a:t>
            </a:r>
            <a:endParaRPr sz="1000"/>
          </a:p>
        </p:txBody>
      </p:sp>
      <p:sp>
        <p:nvSpPr>
          <p:cNvPr id="140" name="Google Shape;140;p20"/>
          <p:cNvSpPr/>
          <p:nvPr/>
        </p:nvSpPr>
        <p:spPr>
          <a:xfrm>
            <a:off x="4839500" y="2747975"/>
            <a:ext cx="3595500" cy="14745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080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Sei stufo che lo studente popolare a scuola abbia sempre tutta l'attenzione addosso. Così crei un falso profilo sui social media per fargli fare brutta figura, e condividi i dettagli nella chat del tuo gruppo scolastico...</a:t>
            </a:r>
            <a:endParaRPr sz="1000"/>
          </a:p>
        </p:txBody>
      </p:sp>
      <p:sp>
        <p:nvSpPr>
          <p:cNvPr id="141" name="Google Shape;141;p20"/>
          <p:cNvSpPr/>
          <p:nvPr/>
        </p:nvSpPr>
        <p:spPr>
          <a:xfrm>
            <a:off x="4839500" y="1138600"/>
            <a:ext cx="3595500" cy="14745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5B7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Il tuo migliore amico ha recentemente rotto con la sua partner. Si sente sconvolto e ha iniziato a pubblicare sue foto private per vendicarsi di lei...</a:t>
            </a:r>
            <a:endParaRPr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6" name="Google Shape;146;p21"/>
          <p:cNvGraphicFramePr/>
          <p:nvPr/>
        </p:nvGraphicFramePr>
        <p:xfrm>
          <a:off x="818450" y="1226550"/>
          <a:ext cx="7870875" cy="3223800"/>
        </p:xfrm>
        <a:graphic>
          <a:graphicData uri="http://schemas.openxmlformats.org/drawingml/2006/table">
            <a:tbl>
              <a:tblPr>
                <a:noFill/>
                <a:tableStyleId>{A5E7D8B8-A6C1-4234-A471-C2E09A01F614}</a:tableStyleId>
              </a:tblPr>
              <a:tblGrid>
                <a:gridCol w="2623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3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74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3B527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3B527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3B527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3B527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3B527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3B527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3B527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3B527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3B527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3B527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3B527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3B527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4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3B527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3B527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3B527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3B527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3B527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3B527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3B527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3B527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3B527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3B527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3B527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3B527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4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3B527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3B527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3B527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3B527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3B527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3B527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3B527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3B527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3B527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3B527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3B527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3B527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7" name="Google Shape;147;p21"/>
          <p:cNvSpPr txBox="1">
            <a:spLocks noGrp="1"/>
          </p:cNvSpPr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Ruoli</a:t>
            </a:r>
            <a:endParaRPr/>
          </a:p>
        </p:txBody>
      </p:sp>
      <p:pic>
        <p:nvPicPr>
          <p:cNvPr id="148" name="Google Shape;14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3471" y="1468825"/>
            <a:ext cx="636025" cy="58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3487" y="2616325"/>
            <a:ext cx="443300" cy="44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51337" y="3739850"/>
            <a:ext cx="367600" cy="39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78962" y="3655861"/>
            <a:ext cx="443299" cy="564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42246" y="1507125"/>
            <a:ext cx="636025" cy="582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242250" y="2616324"/>
            <a:ext cx="519615" cy="44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182263" y="3676630"/>
            <a:ext cx="577800" cy="522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578945" y="2547350"/>
            <a:ext cx="636025" cy="582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578950" y="1507113"/>
            <a:ext cx="636025" cy="58222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1"/>
          <p:cNvSpPr txBox="1"/>
          <p:nvPr/>
        </p:nvSpPr>
        <p:spPr>
          <a:xfrm>
            <a:off x="1847150" y="1567375"/>
            <a:ext cx="1389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Cyberbullo</a:t>
            </a:r>
            <a:endParaRPr/>
          </a:p>
        </p:txBody>
      </p:sp>
      <p:sp>
        <p:nvSpPr>
          <p:cNvPr id="158" name="Google Shape;158;p21"/>
          <p:cNvSpPr txBox="1"/>
          <p:nvPr/>
        </p:nvSpPr>
        <p:spPr>
          <a:xfrm>
            <a:off x="1847150" y="2607600"/>
            <a:ext cx="1389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Vittima</a:t>
            </a:r>
            <a:endParaRPr/>
          </a:p>
        </p:txBody>
      </p:sp>
      <p:sp>
        <p:nvSpPr>
          <p:cNvPr id="159" name="Google Shape;159;p21"/>
          <p:cNvSpPr txBox="1"/>
          <p:nvPr/>
        </p:nvSpPr>
        <p:spPr>
          <a:xfrm>
            <a:off x="1847150" y="3707225"/>
            <a:ext cx="1389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Spettatore</a:t>
            </a:r>
            <a:endParaRPr/>
          </a:p>
        </p:txBody>
      </p:sp>
      <p:sp>
        <p:nvSpPr>
          <p:cNvPr id="160" name="Google Shape;160;p21"/>
          <p:cNvSpPr txBox="1"/>
          <p:nvPr/>
        </p:nvSpPr>
        <p:spPr>
          <a:xfrm>
            <a:off x="4450725" y="1567375"/>
            <a:ext cx="1389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Paladino</a:t>
            </a:r>
            <a:endParaRPr/>
          </a:p>
        </p:txBody>
      </p:sp>
      <p:sp>
        <p:nvSpPr>
          <p:cNvPr id="161" name="Google Shape;161;p21"/>
          <p:cNvSpPr txBox="1"/>
          <p:nvPr/>
        </p:nvSpPr>
        <p:spPr>
          <a:xfrm>
            <a:off x="4450725" y="2607600"/>
            <a:ext cx="1499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Sostenitore</a:t>
            </a:r>
            <a:endParaRPr/>
          </a:p>
        </p:txBody>
      </p:sp>
      <p:sp>
        <p:nvSpPr>
          <p:cNvPr id="162" name="Google Shape;162;p21"/>
          <p:cNvSpPr txBox="1"/>
          <p:nvPr/>
        </p:nvSpPr>
        <p:spPr>
          <a:xfrm>
            <a:off x="4450725" y="3707225"/>
            <a:ext cx="1499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Agitatore</a:t>
            </a:r>
            <a:endParaRPr/>
          </a:p>
        </p:txBody>
      </p:sp>
      <p:sp>
        <p:nvSpPr>
          <p:cNvPr id="163" name="Google Shape;163;p21"/>
          <p:cNvSpPr txBox="1"/>
          <p:nvPr/>
        </p:nvSpPr>
        <p:spPr>
          <a:xfrm>
            <a:off x="7054300" y="1567375"/>
            <a:ext cx="1499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Ammiratore</a:t>
            </a:r>
            <a:endParaRPr/>
          </a:p>
        </p:txBody>
      </p:sp>
      <p:sp>
        <p:nvSpPr>
          <p:cNvPr id="164" name="Google Shape;164;p21"/>
          <p:cNvSpPr txBox="1"/>
          <p:nvPr/>
        </p:nvSpPr>
        <p:spPr>
          <a:xfrm>
            <a:off x="7054300" y="2607600"/>
            <a:ext cx="1499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Follower</a:t>
            </a:r>
            <a:endParaRPr/>
          </a:p>
        </p:txBody>
      </p:sp>
      <p:sp>
        <p:nvSpPr>
          <p:cNvPr id="165" name="Google Shape;165;p21"/>
          <p:cNvSpPr txBox="1"/>
          <p:nvPr/>
        </p:nvSpPr>
        <p:spPr>
          <a:xfrm>
            <a:off x="7054300" y="3707225"/>
            <a:ext cx="1499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Burlone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KID_ACTIONS">
      <a:dk1>
        <a:srgbClr val="181818"/>
      </a:dk1>
      <a:lt1>
        <a:srgbClr val="FFFFFF"/>
      </a:lt1>
      <a:dk2>
        <a:srgbClr val="3B527B"/>
      </a:dk2>
      <a:lt2>
        <a:srgbClr val="CBD6EB"/>
      </a:lt2>
      <a:accent1>
        <a:srgbClr val="5B7FBF"/>
      </a:accent1>
      <a:accent2>
        <a:srgbClr val="ADBFDF"/>
      </a:accent2>
      <a:accent3>
        <a:srgbClr val="B66513"/>
      </a:accent3>
      <a:accent4>
        <a:srgbClr val="F0800E"/>
      </a:accent4>
      <a:accent5>
        <a:srgbClr val="F8C087"/>
      </a:accent5>
      <a:accent6>
        <a:srgbClr val="FFEB61"/>
      </a:accent6>
      <a:hlink>
        <a:srgbClr val="F0800E"/>
      </a:hlink>
      <a:folHlink>
        <a:srgbClr val="ADBFD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752</Words>
  <Application>Microsoft Office PowerPoint</Application>
  <PresentationFormat>Presentazione su schermo (16:9)</PresentationFormat>
  <Paragraphs>84</Paragraphs>
  <Slides>11</Slides>
  <Notes>11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5" baseType="lpstr">
      <vt:lpstr>Calibri</vt:lpstr>
      <vt:lpstr>Arial</vt:lpstr>
      <vt:lpstr>PT Sans Narrow</vt:lpstr>
      <vt:lpstr>Custom Design</vt:lpstr>
      <vt:lpstr>Esplorando i ruoli con giochi di ruolo offline</vt:lpstr>
      <vt:lpstr>Esplorando I ruoli attraverso I giochi di ruolo offline</vt:lpstr>
      <vt:lpstr>Domande chiave</vt:lpstr>
      <vt:lpstr>Abbiamo tutti un ruolo</vt:lpstr>
      <vt:lpstr>Presentazione standard di PowerPoint</vt:lpstr>
      <vt:lpstr>Scenari di bullismo</vt:lpstr>
      <vt:lpstr>Scenari</vt:lpstr>
      <vt:lpstr>Scenari</vt:lpstr>
      <vt:lpstr>Ruoli</vt:lpstr>
      <vt:lpstr>Restituzione</vt:lpstr>
      <vt:lpstr>Confronto con la modalità online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Esplorando i ruoli con giochi di ruolo offline</dc:title>
  <dc:creator>Flavia Citton</dc:creator>
  <cp:lastModifiedBy>Flavia Citton</cp:lastModifiedBy>
  <cp:revision>4</cp:revision>
  <dcterms:modified xsi:type="dcterms:W3CDTF">2022-04-21T10:11:27Z</dcterms:modified>
</cp:coreProperties>
</file>