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T Sans Narrow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iUIz3ZhqerYG+o4FCbPhVbI+uD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Narrow-bold.fntdata"/><Relationship Id="rId14" Type="http://schemas.openxmlformats.org/officeDocument/2006/relationships/font" Target="fonts/PTSansNarrow-regular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2.png"/><Relationship Id="rId8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3.png"/><Relationship Id="rId13" Type="http://schemas.openxmlformats.org/officeDocument/2006/relationships/image" Target="../media/image21.png"/><Relationship Id="rId1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4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Relationship Id="rId8" Type="http://schemas.openxmlformats.org/officeDocument/2006/relationships/image" Target="../media/image1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10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Logo&#10;&#10;Description automatically generated"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9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9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9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9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2" name="Google Shape;32;p12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" name="Google Shape;42;p15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15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50" name="Google Shape;5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3" name="Google Shape;53;p18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8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9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9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9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9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>
                <a:solidFill>
                  <a:schemeClr val="dk2"/>
                </a:solidFill>
              </a:rPr>
              <a:t>Prendre un méta-moment</a:t>
            </a:r>
            <a:endParaRPr/>
          </a:p>
        </p:txBody>
      </p:sp>
      <p:sp>
        <p:nvSpPr>
          <p:cNvPr id="79" name="Google Shape;79;p1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Comprendre, prévenir, réagir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11-14 ans, 14-18 ans</a:t>
            </a:r>
            <a:endParaRPr/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9301" y="1285874"/>
            <a:ext cx="2771175" cy="277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2075" y="2095300"/>
            <a:ext cx="383775" cy="38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Prendre un méta-moment</a:t>
            </a:r>
            <a:endParaRPr/>
          </a:p>
        </p:txBody>
      </p:sp>
      <p:sp>
        <p:nvSpPr>
          <p:cNvPr id="87" name="Google Shape;87;p2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Durée : </a:t>
            </a:r>
            <a:r>
              <a:rPr b="1" lang="en"/>
              <a:t>30 minutes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Résultats de l'apprentissage 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1" lang="en"/>
              <a:t>Les apprenants seront capables de :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Envisagez des stratégies de régulation émotionnelle pour façonner les réponses à la cyberintimidation.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Développer des stratégies de régulation efficaces pour se protéger et protéger les autres en ligne.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Vocabulaire clé : </a:t>
            </a:r>
            <a:r>
              <a:rPr b="1" lang="en"/>
              <a:t>cyberintimidation, émotions, personnalité, régulation, stratégies, pause, considérer, réfléchir, meilleur soi, méta-moment.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Ressources : </a:t>
            </a:r>
            <a:r>
              <a:rPr b="1" lang="en"/>
              <a:t>Cartes de " méta-moment " (diapositive 6)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Questions clés</a:t>
            </a:r>
            <a:endParaRPr/>
          </a:p>
        </p:txBody>
      </p:sp>
      <p:sp>
        <p:nvSpPr>
          <p:cNvPr id="93" name="Google Shape;93;p3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Vous comportez-vous différemment lorsque vous vous sentez...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...en colère ? Comment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...bouleversé ? Comment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...excité ? Comment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...heureux ? Comment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Comment pouvez-vous changer vos émotions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 faites-vous pour vous calmer (ou vous réguler)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Quelles sont les trois principales choses que vous feriez pour être au mieux de votre forme 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>
            <p:ph type="title"/>
          </p:nvPr>
        </p:nvSpPr>
        <p:spPr>
          <a:xfrm>
            <a:off x="560350" y="335400"/>
            <a:ext cx="33840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Comment vous sentez-vous en ligne ?</a:t>
            </a:r>
            <a:endParaRPr sz="2900"/>
          </a:p>
        </p:txBody>
      </p:sp>
      <p:sp>
        <p:nvSpPr>
          <p:cNvPr id="99" name="Google Shape;99;p4"/>
          <p:cNvSpPr txBox="1"/>
          <p:nvPr>
            <p:ph idx="1" type="body"/>
          </p:nvPr>
        </p:nvSpPr>
        <p:spPr>
          <a:xfrm>
            <a:off x="560347" y="1422875"/>
            <a:ext cx="16464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en" sz="2200"/>
              <a:t>Choisissez une émotion et pensez à un moment en ligne où vous avez ressenti cette émotion.</a:t>
            </a:r>
            <a:endParaRPr b="1" sz="2200"/>
          </a:p>
        </p:txBody>
      </p:sp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 b="189" l="0" r="0" t="179"/>
          <a:stretch/>
        </p:blipFill>
        <p:spPr>
          <a:xfrm>
            <a:off x="2250847" y="1156675"/>
            <a:ext cx="6632453" cy="3536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900"/>
              <a:t>Méta-moments</a:t>
            </a:r>
            <a:endParaRPr sz="2900"/>
          </a:p>
        </p:txBody>
      </p:sp>
      <p:sp>
        <p:nvSpPr>
          <p:cNvPr id="106" name="Google Shape;106;p5"/>
          <p:cNvSpPr txBox="1"/>
          <p:nvPr>
            <p:ph idx="1" type="body"/>
          </p:nvPr>
        </p:nvSpPr>
        <p:spPr>
          <a:xfrm>
            <a:off x="560344" y="1260196"/>
            <a:ext cx="3018600" cy="3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sz="2200"/>
              <a:t>Une pause ou un arrêt afin de prendre en compte vos émotions et d'utiliser des stratégies pour les réguler.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sz="2200"/>
              <a:t>Cela peut vous aider à prendre des décisions en tant que "</a:t>
            </a:r>
            <a:r>
              <a:rPr b="1" lang="en" sz="2200"/>
              <a:t>meilleure personne"</a:t>
            </a:r>
            <a:r>
              <a:rPr lang="en" sz="2200"/>
              <a:t>.</a:t>
            </a:r>
            <a:endParaRPr sz="2200"/>
          </a:p>
        </p:txBody>
      </p:sp>
      <p:pic>
        <p:nvPicPr>
          <p:cNvPr id="107" name="Google Shape;10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9998" y="991351"/>
            <a:ext cx="3362625" cy="33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900"/>
              <a:t>Cartes de méta-moment</a:t>
            </a:r>
            <a:endParaRPr sz="2900"/>
          </a:p>
        </p:txBody>
      </p:sp>
      <p:sp>
        <p:nvSpPr>
          <p:cNvPr id="113" name="Google Shape;113;p6"/>
          <p:cNvSpPr/>
          <p:nvPr/>
        </p:nvSpPr>
        <p:spPr>
          <a:xfrm>
            <a:off x="637150" y="1030125"/>
            <a:ext cx="3678000" cy="1685400"/>
          </a:xfrm>
          <a:prstGeom prst="rect">
            <a:avLst/>
          </a:prstGeom>
          <a:noFill/>
          <a:ln cap="flat" cmpd="sng" w="1905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 stratégies de méta-moment 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637150" y="2715525"/>
            <a:ext cx="3678000" cy="1685400"/>
          </a:xfrm>
          <a:prstGeom prst="rect">
            <a:avLst/>
          </a:prstGeom>
          <a:noFill/>
          <a:ln cap="flat" cmpd="sng" w="1905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 stratégies de méta-moment 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4315150" y="1030125"/>
            <a:ext cx="3678000" cy="1685400"/>
          </a:xfrm>
          <a:prstGeom prst="rect">
            <a:avLst/>
          </a:prstGeom>
          <a:noFill/>
          <a:ln cap="flat" cmpd="sng" w="1905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 stratégies de méta-moment 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4315150" y="2715525"/>
            <a:ext cx="3678000" cy="1685400"/>
          </a:xfrm>
          <a:prstGeom prst="rect">
            <a:avLst/>
          </a:prstGeom>
          <a:noFill/>
          <a:ln cap="flat" cmpd="sng" w="1905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 stratégies de méta-moment 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900"/>
              <a:t>Stratégies de méta-moment</a:t>
            </a:r>
            <a:endParaRPr sz="2900"/>
          </a:p>
        </p:txBody>
      </p:sp>
      <p:sp>
        <p:nvSpPr>
          <p:cNvPr id="122" name="Google Shape;122;p7"/>
          <p:cNvSpPr txBox="1"/>
          <p:nvPr>
            <p:ph idx="1" type="body"/>
          </p:nvPr>
        </p:nvSpPr>
        <p:spPr>
          <a:xfrm>
            <a:off x="560344" y="1144815"/>
            <a:ext cx="3625800" cy="3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1" lang="en" sz="2200">
                <a:solidFill>
                  <a:srgbClr val="F0800E"/>
                </a:solidFill>
              </a:rPr>
              <a:t>A court terme :</a:t>
            </a:r>
            <a:endParaRPr b="1" sz="2200">
              <a:solidFill>
                <a:srgbClr val="F0800E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Respiration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Conscience/relaxation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Recadrage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Dialogue privé avec soi-même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Visualisation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Distraction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Prenez vos distances</a:t>
            </a:r>
            <a:endParaRPr sz="2200"/>
          </a:p>
        </p:txBody>
      </p:sp>
      <p:sp>
        <p:nvSpPr>
          <p:cNvPr id="123" name="Google Shape;123;p7"/>
          <p:cNvSpPr txBox="1"/>
          <p:nvPr>
            <p:ph idx="1" type="body"/>
          </p:nvPr>
        </p:nvSpPr>
        <p:spPr>
          <a:xfrm>
            <a:off x="4681573" y="1140926"/>
            <a:ext cx="3625800" cy="3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3194"/>
              <a:buNone/>
            </a:pPr>
            <a:r>
              <a:rPr b="1" lang="en" sz="2200">
                <a:solidFill>
                  <a:srgbClr val="3B527B"/>
                </a:solidFill>
              </a:rPr>
              <a:t>A plus long terme :</a:t>
            </a:r>
            <a:endParaRPr b="1" sz="2200">
              <a:solidFill>
                <a:srgbClr val="3B527B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Char char="•"/>
            </a:pPr>
            <a:r>
              <a:rPr lang="en" sz="2200"/>
              <a:t>Prendre des mesures positives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" sz="2200"/>
              <a:t>Méditation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" sz="2200"/>
              <a:t>Activité physique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" sz="2200"/>
              <a:t>Loisirs/activités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" sz="2200"/>
              <a:t>Changez la situation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" sz="2200"/>
              <a:t>Chercher du soutien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" sz="2200"/>
              <a:t>Trouver des solutions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" sz="2200"/>
              <a:t>Fixer des objectifs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" sz="2200"/>
              <a:t>Demandez l'aide d'un professionnel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Votre meilleur profil</a:t>
            </a:r>
            <a:endParaRPr/>
          </a:p>
        </p:txBody>
      </p:sp>
      <p:sp>
        <p:nvSpPr>
          <p:cNvPr id="129" name="Google Shape;129;p8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Que ferait votre </a:t>
            </a:r>
            <a:br>
              <a:rPr b="1" lang="en" sz="2000"/>
            </a:br>
            <a:r>
              <a:rPr b="1" lang="en" sz="2000"/>
              <a:t>meilleure personne" pour lutter contre la cyberintimidation ?</a:t>
            </a:r>
            <a:endParaRPr b="1" sz="2000"/>
          </a:p>
        </p:txBody>
      </p:sp>
      <p:pic>
        <p:nvPicPr>
          <p:cNvPr id="130" name="Google Shape;13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3551" y="1422874"/>
            <a:ext cx="2686251" cy="268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61485">
            <a:off x="5152900" y="680249"/>
            <a:ext cx="1029899" cy="102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914599">
            <a:off x="7450651" y="976524"/>
            <a:ext cx="1029900" cy="102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