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PT Sans Narrow" panose="020B050602020302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72b6459a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72b6459a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72b6459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72b6459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zero%20toler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wp-content/uploads/sites/135/2018/08/From-Zero-Tolerance-to-Early-Intervention-ek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Incontrarsi nel mezzo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Prevenire, Affrontare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725" y="1110175"/>
            <a:ext cx="3068499" cy="306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55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1948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Identificare caratteristiche, valori e punti di vista che uniscono un gruppo</a:t>
            </a:r>
            <a:endParaRPr b="1"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Esplorare il concetto di “tolleranza zero” e i suoi pro e contro nei confronti del cyberbullismo</a:t>
            </a:r>
            <a:endParaRPr b="1"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Considerare i mezzi migliori per gestire il cyberbullismo da parte di chi è responsabile della gestione dell’episodio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unità, uniti, tolleranza zero, vantaggi, svantaggi, compromesso, punizione, educazione, intervento, soluzione, approfondire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Gomitolo, foglio ‘Incontrarsi nel mezzo’ (slide 7)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Incontrarsi nel mezzo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Cosa avete in comune con i vostri compagni...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...a scuola?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...in un gruppo di amici?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...in un gruppo online?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valori/visioni pensi siano più importanti per unire un gruppo?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Cos'è la “tolleranza zero”?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Quali sono i vantaggi di questo approccio contro il cyberbullismo?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Quali sono gli svantaggi di questo approccio contro il cyberbullismo?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Quale sarebbe un compromesso adeguato?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potresti incoraggiare una comunità online a unirsi per affrontare il cyberbullismo?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Ragnatela collettiva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/>
              <a:t>Fai un esempio di qualcosa di positivo o negativo delle tue esperienze online.</a:t>
            </a: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/>
              <a:t>Poi passa la palla/gomitolo a qualcun altro che sia d'accordo con te.</a:t>
            </a: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099" y="800225"/>
            <a:ext cx="3543051" cy="35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Tolleranza zero</a:t>
            </a:r>
            <a:endParaRPr sz="290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/>
              <a:t>“Tolleranza zero" è…</a:t>
            </a:r>
            <a:endParaRPr sz="2200" b="1" dirty="0"/>
          </a:p>
        </p:txBody>
      </p:sp>
      <p:sp>
        <p:nvSpPr>
          <p:cNvPr id="106" name="Google Shape;106;p17"/>
          <p:cNvSpPr txBox="1"/>
          <p:nvPr/>
        </p:nvSpPr>
        <p:spPr>
          <a:xfrm>
            <a:off x="4199375" y="1135275"/>
            <a:ext cx="40110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b="1">
                <a:solidFill>
                  <a:srgbClr val="F0800E"/>
                </a:solidFill>
                <a:latin typeface="Open Sans"/>
                <a:ea typeface="Open Sans"/>
                <a:cs typeface="Open Sans"/>
                <a:sym typeface="Open Sans"/>
              </a:rPr>
              <a:t>“…la tendenza a dare la punizione più severa possibile a ogni persona che commette un crimine o infrange una regola.”</a:t>
            </a:r>
            <a:endParaRPr sz="2600" b="1">
              <a:solidFill>
                <a:srgbClr val="F0800E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5445950" y="3871575"/>
            <a:ext cx="2223900" cy="437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u="sng" dirty="0">
                <a:solidFill>
                  <a:srgbClr val="3B527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Merriam-Webster</a:t>
            </a:r>
            <a:endParaRPr sz="2200" b="1" dirty="0">
              <a:solidFill>
                <a:srgbClr val="3B52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Pro e contro della tolleranza zero</a:t>
            </a:r>
            <a:endParaRPr sz="290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560352" y="1422875"/>
            <a:ext cx="41778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0800E"/>
                </a:solidFill>
              </a:rPr>
              <a:t>Pro</a:t>
            </a:r>
            <a:endParaRPr sz="2200" dirty="0">
              <a:solidFill>
                <a:srgbClr val="F0800E"/>
              </a:solidFill>
            </a:endParaRPr>
          </a:p>
          <a:p>
            <a:pPr marL="457200" lvl="0" indent="-336867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>
                <a:solidFill>
                  <a:srgbClr val="F0800E"/>
                </a:solidFill>
              </a:rPr>
              <a:t>Le stesse regole valgono per tutti.</a:t>
            </a:r>
            <a:endParaRPr sz="1800" dirty="0">
              <a:solidFill>
                <a:srgbClr val="F0800E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>
                <a:solidFill>
                  <a:srgbClr val="F0800E"/>
                </a:solidFill>
              </a:rPr>
              <a:t>Tutti possono essere chiari su quali siano le regole.</a:t>
            </a:r>
            <a:endParaRPr sz="1800" dirty="0">
              <a:solidFill>
                <a:srgbClr val="F0800E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>
                <a:solidFill>
                  <a:srgbClr val="F0800E"/>
                </a:solidFill>
              </a:rPr>
              <a:t>Le sanzioni per la violazione delle regole sono chiaramente comprese e messe in atto.</a:t>
            </a:r>
            <a:endParaRPr sz="1800" dirty="0">
              <a:solidFill>
                <a:srgbClr val="F0800E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>
                <a:solidFill>
                  <a:srgbClr val="F0800E"/>
                </a:solidFill>
              </a:rPr>
              <a:t>I problemi possono essere affrontati rapidamente poiché le regole si applicano a qualsiasi comportamento di bullismo.</a:t>
            </a:r>
            <a:endParaRPr sz="1800" dirty="0">
              <a:solidFill>
                <a:srgbClr val="F0800E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>
                <a:solidFill>
                  <a:srgbClr val="F0800E"/>
                </a:solidFill>
              </a:rPr>
              <a:t>Si invia un chiaro messaggio che il bullismo non è mai permesso o accettabile.</a:t>
            </a:r>
            <a:endParaRPr sz="1800" dirty="0">
              <a:solidFill>
                <a:srgbClr val="F0800E"/>
              </a:solidFill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dirty="0">
              <a:solidFill>
                <a:srgbClr val="F0800E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738152" y="1422875"/>
            <a:ext cx="41778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3B527B"/>
                </a:solidFill>
              </a:rPr>
              <a:t>Contro</a:t>
            </a:r>
            <a:endParaRPr sz="2200" dirty="0">
              <a:solidFill>
                <a:srgbClr val="3B527B"/>
              </a:solidFill>
            </a:endParaRPr>
          </a:p>
          <a:p>
            <a:pPr marL="457200" lvl="0" indent="-336867" algn="l" rtl="0">
              <a:spcBef>
                <a:spcPts val="80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 dirty="0">
                <a:solidFill>
                  <a:srgbClr val="3B527B"/>
                </a:solidFill>
              </a:rPr>
              <a:t>Le azioni minori sono punite esattamente allo stesso modo di quelle più gravi.</a:t>
            </a:r>
            <a:endParaRPr sz="2200" dirty="0">
              <a:solidFill>
                <a:srgbClr val="3B527B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 dirty="0">
                <a:solidFill>
                  <a:srgbClr val="3B527B"/>
                </a:solidFill>
              </a:rPr>
              <a:t>Le ragioni per cui qualcuno potrebbe fare il bullo non sono prese in considerazione (ad esempio, il bullo stesso è vittima di bullismo).</a:t>
            </a:r>
            <a:endParaRPr sz="2200" dirty="0">
              <a:solidFill>
                <a:srgbClr val="3B527B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 dirty="0">
                <a:solidFill>
                  <a:srgbClr val="3B527B"/>
                </a:solidFill>
              </a:rPr>
              <a:t>Errori/incomprensioni sono trattati allo stesso modo del bullismo intenzionale.</a:t>
            </a:r>
            <a:endParaRPr sz="2200" dirty="0">
              <a:solidFill>
                <a:srgbClr val="3B527B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 dirty="0">
                <a:solidFill>
                  <a:srgbClr val="3B527B"/>
                </a:solidFill>
              </a:rPr>
              <a:t>Altri fattori vengono ignorati, come il contesto, la storia personale e i bisogni di apprendimento.</a:t>
            </a:r>
            <a:endParaRPr sz="2200" dirty="0">
              <a:solidFill>
                <a:srgbClr val="3B527B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 dirty="0">
                <a:solidFill>
                  <a:srgbClr val="3B527B"/>
                </a:solidFill>
              </a:rPr>
              <a:t>Le ricerche dimostrano che  l’approccio “tolleranza zero” non aiuti a ridurre il bullismo! (</a:t>
            </a:r>
            <a:r>
              <a:rPr lang="en" sz="2200" u="sng" dirty="0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</a:t>
            </a:r>
            <a:r>
              <a:rPr lang="en" sz="2200" dirty="0">
                <a:solidFill>
                  <a:schemeClr val="dk2"/>
                </a:solidFill>
              </a:rPr>
              <a:t>) </a:t>
            </a:r>
            <a:endParaRPr sz="2200" dirty="0">
              <a:solidFill>
                <a:srgbClr val="3B52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Incontrarsi nel mezzo</a:t>
            </a:r>
            <a:endParaRPr sz="2900"/>
          </a:p>
        </p:txBody>
      </p:sp>
      <p:cxnSp>
        <p:nvCxnSpPr>
          <p:cNvPr id="120" name="Google Shape;120;p19"/>
          <p:cNvCxnSpPr/>
          <p:nvPr/>
        </p:nvCxnSpPr>
        <p:spPr>
          <a:xfrm>
            <a:off x="4571994" y="945007"/>
            <a:ext cx="0" cy="3700500"/>
          </a:xfrm>
          <a:prstGeom prst="straightConnector1">
            <a:avLst/>
          </a:prstGeom>
          <a:noFill/>
          <a:ln w="76200" cap="flat" cmpd="sng">
            <a:solidFill>
              <a:srgbClr val="F0800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21" name="Google Shape;121;p19"/>
          <p:cNvSpPr/>
          <p:nvPr/>
        </p:nvSpPr>
        <p:spPr>
          <a:xfrm>
            <a:off x="724025" y="1100525"/>
            <a:ext cx="3707100" cy="1019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37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Educare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724025" y="2275450"/>
            <a:ext cx="3707100" cy="1019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373"/>
            </a:avLst>
          </a:prstGeom>
          <a:noFill/>
          <a:ln w="1905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Intervenire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4712875" y="1562250"/>
            <a:ext cx="3707100" cy="1009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813"/>
            </a:avLst>
          </a:prstGeom>
          <a:noFill/>
          <a:ln w="1905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Investigare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4712875" y="2855700"/>
            <a:ext cx="3707100" cy="1009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813"/>
            </a:avLst>
          </a:prstGeom>
          <a:noFill/>
          <a:ln w="1905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Punire</a:t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724025" y="3450375"/>
            <a:ext cx="3707100" cy="1019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37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Risolvere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Raggiungere un equilibrio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 dirty="0"/>
              <a:t>Redigere un'e-mail o una breve lettera (2-3 paragrafi) che potrebbe essere usata per convincere un fornitore (online o offline) ad adottare un approccio più equilibrato nella gestione degli episodi di cyberbullismo.</a:t>
            </a:r>
            <a:endParaRPr sz="2000" b="1" dirty="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998" y="677700"/>
            <a:ext cx="3519876" cy="351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Presentazione su schermo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PT Sans Narrow</vt:lpstr>
      <vt:lpstr>Open Sans</vt:lpstr>
      <vt:lpstr>Calibri</vt:lpstr>
      <vt:lpstr>Custom Design</vt:lpstr>
      <vt:lpstr>Incontrarsi nel mezzo</vt:lpstr>
      <vt:lpstr>Incontrarsi nel mezzo</vt:lpstr>
      <vt:lpstr>Domande chiave</vt:lpstr>
      <vt:lpstr>Ragnatela collettiva</vt:lpstr>
      <vt:lpstr>Tolleranza zero</vt:lpstr>
      <vt:lpstr>Pro e contro della tolleranza zero</vt:lpstr>
      <vt:lpstr>Incontrarsi nel mezzo</vt:lpstr>
      <vt:lpstr>Raggiungere un equilibrio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Incontrarsi nel mezzo</dc:title>
  <dc:creator>Flavia Citton</dc:creator>
  <cp:lastModifiedBy>Flavia Citton</cp:lastModifiedBy>
  <cp:revision>3</cp:revision>
  <dcterms:modified xsi:type="dcterms:W3CDTF">2022-04-04T13:03:16Z</dcterms:modified>
</cp:coreProperties>
</file>