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PT Sans Narrow"/>
      <p:regular r:id="rId13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5" roundtripDataSignature="AMtx7mj8QLxB6N0Os/w8+043CyRth6UM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TSansNarrow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customschemas.google.com/relationships/presentationmetadata" Target="metadata"/><Relationship Id="rId14" Type="http://schemas.openxmlformats.org/officeDocument/2006/relationships/font" Target="fonts/PTSansNarrow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0.png"/><Relationship Id="rId8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twitter.com/kidactions" TargetMode="External"/><Relationship Id="rId10" Type="http://schemas.openxmlformats.org/officeDocument/2006/relationships/image" Target="../media/image14.png"/><Relationship Id="rId13" Type="http://schemas.openxmlformats.org/officeDocument/2006/relationships/image" Target="../media/image9.png"/><Relationship Id="rId1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kidactions.eu/" TargetMode="External"/><Relationship Id="rId3" Type="http://schemas.openxmlformats.org/officeDocument/2006/relationships/hyperlink" Target="https://www.twitter.com/hashtag/kidactions" TargetMode="External"/><Relationship Id="rId4" Type="http://schemas.openxmlformats.org/officeDocument/2006/relationships/image" Target="../media/image19.png"/><Relationship Id="rId9" Type="http://schemas.openxmlformats.org/officeDocument/2006/relationships/image" Target="../media/image11.png"/><Relationship Id="rId15" Type="http://schemas.openxmlformats.org/officeDocument/2006/relationships/hyperlink" Target="https://www.instagram.com/kidactions" TargetMode="External"/><Relationship Id="rId14" Type="http://schemas.openxmlformats.org/officeDocument/2006/relationships/hyperlink" Target="https://www.instagram.com/kidactions" TargetMode="External"/><Relationship Id="rId5" Type="http://schemas.openxmlformats.org/officeDocument/2006/relationships/image" Target="../media/image5.png"/><Relationship Id="rId6" Type="http://schemas.openxmlformats.org/officeDocument/2006/relationships/image" Target="../media/image13.png"/><Relationship Id="rId7" Type="http://schemas.openxmlformats.org/officeDocument/2006/relationships/image" Target="../media/image7.png"/><Relationship Id="rId8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/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527B"/>
              </a:buClr>
              <a:buSzPts val="3300"/>
              <a:buFont typeface="Calibri"/>
              <a:buNone/>
              <a:defRPr b="1" sz="3300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" name="Google Shape;17;p9"/>
          <p:cNvSpPr txBox="1"/>
          <p:nvPr>
            <p:ph idx="1" type="subTitle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" name="Google Shape;18;p9"/>
          <p:cNvSpPr/>
          <p:nvPr>
            <p:ph idx="2" type="pic"/>
          </p:nvPr>
        </p:nvSpPr>
        <p:spPr>
          <a:xfrm>
            <a:off x="5172075" y="535781"/>
            <a:ext cx="3446100" cy="3918300"/>
          </a:xfrm>
          <a:prstGeom prst="rect">
            <a:avLst/>
          </a:prstGeom>
          <a:noFill/>
          <a:ln>
            <a:noFill/>
          </a:ln>
        </p:spPr>
      </p:sp>
      <p:pic>
        <p:nvPicPr>
          <p:cNvPr descr="Logo&#10;&#10;Description automatically generated" id="19" name="Google Shape;19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20" name="Google Shape;2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accessory, enamel&#10;&#10;Description automatically generated" id="21" name="Google Shape;2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 with medium confidence" id="22" name="Google Shape;22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25" name="Google Shape;25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44625" y="526695"/>
            <a:ext cx="4475177" cy="84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 showMasterSp="0">
  <p:cSld name="End slid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8"/>
          <p:cNvSpPr txBox="1"/>
          <p:nvPr/>
        </p:nvSpPr>
        <p:spPr>
          <a:xfrm>
            <a:off x="2819045" y="3018101"/>
            <a:ext cx="35058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www.kidactions.eu</a:t>
            </a:r>
            <a:r>
              <a:rPr b="1" i="0" lang="en" sz="1800" u="none" cap="none" strike="noStrike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b="1" i="0" lang="en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#KidActions</a:t>
            </a:r>
            <a:endParaRPr b="1" i="0" sz="1800" u="none" cap="none" strike="noStrike">
              <a:solidFill>
                <a:srgbClr val="3B52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&#10;&#10;Description automatically generated" id="57" name="Google Shape;5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58" name="Google Shape;58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accessory, enamel&#10;&#10;Description automatically generated" id="59" name="Google Shape;59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 with medium confidence" id="60" name="Google Shape;60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754081" y="710096"/>
            <a:ext cx="3623318" cy="2274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18"/>
          <p:cNvGrpSpPr/>
          <p:nvPr/>
        </p:nvGrpSpPr>
        <p:grpSpPr>
          <a:xfrm>
            <a:off x="6286757" y="4037982"/>
            <a:ext cx="1269324" cy="500175"/>
            <a:chOff x="4119565" y="4632261"/>
            <a:chExt cx="1692432" cy="666900"/>
          </a:xfrm>
        </p:grpSpPr>
        <p:sp>
          <p:nvSpPr>
            <p:cNvPr id="65" name="Google Shape;65;p18"/>
            <p:cNvSpPr txBox="1"/>
            <p:nvPr/>
          </p:nvSpPr>
          <p:spPr>
            <a:xfrm>
              <a:off x="4374097" y="4632261"/>
              <a:ext cx="14379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400" u="sng" cap="none" strike="noStrik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1"/>
                </a:rPr>
                <a:t>@KidActions</a:t>
              </a:r>
              <a:endParaRPr b="1" i="0" sz="1400" u="none" cap="none" strike="noStrik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pic>
          <p:nvPicPr>
            <p:cNvPr id="66" name="Google Shape;66;p18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119565" y="4693104"/>
              <a:ext cx="304455" cy="2476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" name="Google Shape;67;p18"/>
          <p:cNvGrpSpPr/>
          <p:nvPr/>
        </p:nvGrpSpPr>
        <p:grpSpPr>
          <a:xfrm>
            <a:off x="7563279" y="4037982"/>
            <a:ext cx="1352146" cy="500175"/>
            <a:chOff x="6280917" y="4632261"/>
            <a:chExt cx="1802862" cy="666900"/>
          </a:xfrm>
        </p:grpSpPr>
        <p:pic>
          <p:nvPicPr>
            <p:cNvPr descr="instagram" id="68" name="Google Shape;68;p18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6280917" y="4684650"/>
              <a:ext cx="264554" cy="2645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18"/>
            <p:cNvSpPr txBox="1"/>
            <p:nvPr/>
          </p:nvSpPr>
          <p:spPr>
            <a:xfrm>
              <a:off x="6554979" y="4632261"/>
              <a:ext cx="15288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400" u="sng" cap="none" strike="noStrik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14"/>
                </a:rPr>
                <a:t>@</a:t>
              </a:r>
              <a:r>
                <a:rPr b="1" i="0" lang="en" sz="1400" u="sng" cap="none" strike="noStrik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5"/>
                </a:rPr>
                <a:t>KidActions</a:t>
              </a:r>
              <a:endParaRPr b="1" i="0" sz="1400" u="none" cap="none" strike="noStrik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2" name="Google Shape;72;p1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lt1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0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Google Shape;28;p10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8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/>
          <p:nvPr>
            <p:ph idx="2" type="pic"/>
          </p:nvPr>
        </p:nvSpPr>
        <p:spPr>
          <a:xfrm>
            <a:off x="3717421" y="335407"/>
            <a:ext cx="4768500" cy="4311300"/>
          </a:xfrm>
          <a:prstGeom prst="rect">
            <a:avLst/>
          </a:prstGeom>
          <a:solidFill>
            <a:srgbClr val="ADBFDF"/>
          </a:solidFill>
          <a:ln>
            <a:noFill/>
          </a:ln>
        </p:spPr>
      </p:sp>
      <p:sp>
        <p:nvSpPr>
          <p:cNvPr id="31" name="Google Shape;31;p11"/>
          <p:cNvSpPr txBox="1"/>
          <p:nvPr>
            <p:ph idx="1" type="body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32" name="Google Shape;32;p11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/>
          <p:nvPr>
            <p:ph idx="1" type="body"/>
          </p:nvPr>
        </p:nvSpPr>
        <p:spPr>
          <a:xfrm>
            <a:off x="3717421" y="335407"/>
            <a:ext cx="4799100" cy="43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35" name="Google Shape;35;p12"/>
          <p:cNvSpPr txBox="1"/>
          <p:nvPr>
            <p:ph idx="2" type="body"/>
          </p:nvPr>
        </p:nvSpPr>
        <p:spPr>
          <a:xfrm>
            <a:off x="560344" y="1442102"/>
            <a:ext cx="3018600" cy="32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36" name="Google Shape;36;p12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4500"/>
              <a:buFont typeface="PT Sans Narrow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" type="body"/>
          </p:nvPr>
        </p:nvSpPr>
        <p:spPr>
          <a:xfrm>
            <a:off x="623888" y="3505913"/>
            <a:ext cx="7886700" cy="10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B527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98989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98989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/>
          <p:nvPr>
            <p:ph idx="1" type="body"/>
          </p:nvPr>
        </p:nvSpPr>
        <p:spPr>
          <a:xfrm>
            <a:off x="560344" y="1044723"/>
            <a:ext cx="39546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2" type="body"/>
          </p:nvPr>
        </p:nvSpPr>
        <p:spPr>
          <a:xfrm>
            <a:off x="4629150" y="1044723"/>
            <a:ext cx="3886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/>
          <p:nvPr>
            <p:ph idx="1" type="body"/>
          </p:nvPr>
        </p:nvSpPr>
        <p:spPr>
          <a:xfrm>
            <a:off x="560344" y="1070099"/>
            <a:ext cx="39378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6" name="Google Shape;46;p15"/>
          <p:cNvSpPr txBox="1"/>
          <p:nvPr>
            <p:ph idx="2" type="body"/>
          </p:nvPr>
        </p:nvSpPr>
        <p:spPr>
          <a:xfrm>
            <a:off x="560344" y="1749751"/>
            <a:ext cx="3937800" cy="2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3" type="body"/>
          </p:nvPr>
        </p:nvSpPr>
        <p:spPr>
          <a:xfrm>
            <a:off x="4629150" y="1070099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8" name="Google Shape;48;p15"/>
          <p:cNvSpPr txBox="1"/>
          <p:nvPr>
            <p:ph idx="4" type="body"/>
          </p:nvPr>
        </p:nvSpPr>
        <p:spPr>
          <a:xfrm>
            <a:off x="4629150" y="1749751"/>
            <a:ext cx="3887400" cy="2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54" name="Google Shape;5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5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 b="1" i="0" sz="3300" u="none" cap="none" strike="noStrike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8" name="Google Shape;8;p8"/>
          <p:cNvGrpSpPr/>
          <p:nvPr/>
        </p:nvGrpSpPr>
        <p:grpSpPr>
          <a:xfrm>
            <a:off x="57287" y="392407"/>
            <a:ext cx="128615" cy="450530"/>
            <a:chOff x="5434149" y="2046369"/>
            <a:chExt cx="548700" cy="848136"/>
          </a:xfrm>
        </p:grpSpPr>
        <p:cxnSp>
          <p:nvCxnSpPr>
            <p:cNvPr id="9" name="Google Shape;9;p8"/>
            <p:cNvCxnSpPr/>
            <p:nvPr/>
          </p:nvCxnSpPr>
          <p:spPr>
            <a:xfrm flipH="1" rot="10800000">
              <a:off x="5434149" y="2046369"/>
              <a:ext cx="548700" cy="15690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" name="Google Shape;10;p8"/>
            <p:cNvCxnSpPr/>
            <p:nvPr/>
          </p:nvCxnSpPr>
          <p:spPr>
            <a:xfrm>
              <a:off x="5434149" y="2456150"/>
              <a:ext cx="548700" cy="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" name="Google Shape;11;p8"/>
            <p:cNvCxnSpPr/>
            <p:nvPr/>
          </p:nvCxnSpPr>
          <p:spPr>
            <a:xfrm>
              <a:off x="5434149" y="2737605"/>
              <a:ext cx="548700" cy="15690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id="12" name="Google Shape;12;p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3" name="Google Shape;1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8"/>
          <p:cNvSpPr/>
          <p:nvPr/>
        </p:nvSpPr>
        <p:spPr>
          <a:xfrm>
            <a:off x="0" y="180690"/>
            <a:ext cx="328500" cy="9732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png"/><Relationship Id="rId4" Type="http://schemas.openxmlformats.org/officeDocument/2006/relationships/image" Target="../media/image24.png"/><Relationship Id="rId5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"/>
          <p:cNvSpPr txBox="1"/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Utiliser des outils pour repérer la cyberintimidation</a:t>
            </a:r>
            <a:endParaRPr/>
          </a:p>
        </p:txBody>
      </p:sp>
      <p:sp>
        <p:nvSpPr>
          <p:cNvPr id="79" name="Google Shape;79;p1"/>
          <p:cNvSpPr txBox="1"/>
          <p:nvPr>
            <p:ph idx="1" type="subTitle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rPr lang="en"/>
              <a:t>Comprendre, prévenir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rPr lang="en"/>
              <a:t>11-13 ans, 14-18 ans</a:t>
            </a:r>
            <a:endParaRPr/>
          </a:p>
        </p:txBody>
      </p:sp>
      <p:pic>
        <p:nvPicPr>
          <p:cNvPr id="80" name="Google Shape;8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66177" y="1433271"/>
            <a:ext cx="2562898" cy="2540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Utiliser des outils pour repérer la cyberintimidation</a:t>
            </a:r>
            <a:endParaRPr/>
          </a:p>
        </p:txBody>
      </p:sp>
      <p:sp>
        <p:nvSpPr>
          <p:cNvPr id="86" name="Google Shape;86;p2"/>
          <p:cNvSpPr txBox="1"/>
          <p:nvPr>
            <p:ph idx="1" type="body"/>
          </p:nvPr>
        </p:nvSpPr>
        <p:spPr>
          <a:xfrm>
            <a:off x="560344" y="1012918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8108"/>
              <a:buNone/>
            </a:pPr>
            <a:r>
              <a:rPr lang="en"/>
              <a:t>Durée : </a:t>
            </a:r>
            <a:r>
              <a:rPr b="1" lang="en"/>
              <a:t>30 minutes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8108"/>
              <a:buNone/>
            </a:pPr>
            <a:r>
              <a:rPr lang="en"/>
              <a:t>Résultats de l'apprentissage 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8108"/>
              <a:buNone/>
            </a:pPr>
            <a:r>
              <a:rPr b="1" lang="en"/>
              <a:t>Les apprenants seront capables de :</a:t>
            </a:r>
            <a:endParaRPr b="1"/>
          </a:p>
          <a:p>
            <a:pPr indent="-3619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8108"/>
              <a:buChar char="•"/>
            </a:pPr>
            <a:r>
              <a:rPr b="1" lang="en"/>
              <a:t>Identifier les variables/caractéristiques du comportement de cyberintimidation.</a:t>
            </a:r>
            <a:endParaRPr b="1"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b="1" lang="en"/>
              <a:t>Examiner les avantages et les limites des outils utilisés pour détecter la cyberintimidation.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8108"/>
              <a:buNone/>
            </a:pPr>
            <a:r>
              <a:rPr lang="en"/>
              <a:t>Vocabulaire clé : </a:t>
            </a:r>
            <a:r>
              <a:rPr b="1" lang="en"/>
              <a:t>cyberintimidation, discours de haine, variables, modèles, algorithmes, intelligence artificielle (IA), surveillance, détection, vie privée, modération.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8108"/>
              <a:buNone/>
            </a:pPr>
            <a:r>
              <a:rPr lang="en"/>
              <a:t>Ressources : </a:t>
            </a:r>
            <a:r>
              <a:rPr b="1" lang="en"/>
              <a:t>Feuille de travail "Détecteur de cyberintimidation" (</a:t>
            </a:r>
            <a:r>
              <a:rPr b="1" lang="en">
                <a:solidFill>
                  <a:srgbClr val="5B7FBF"/>
                </a:solidFill>
              </a:rPr>
              <a:t>diapositive 6</a:t>
            </a:r>
            <a:r>
              <a:rPr b="1" lang="en"/>
              <a:t>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Questions clés</a:t>
            </a:r>
            <a:endParaRPr/>
          </a:p>
        </p:txBody>
      </p:sp>
      <p:sp>
        <p:nvSpPr>
          <p:cNvPr id="92" name="Google Shape;92;p3"/>
          <p:cNvSpPr txBox="1"/>
          <p:nvPr>
            <p:ph idx="1" type="body"/>
          </p:nvPr>
        </p:nvSpPr>
        <p:spPr>
          <a:xfrm>
            <a:off x="560344" y="945007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3619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Comment repérer une cyberintimidation ou un comportement de cyberintimidation sur les médias sociaux ?</a:t>
            </a:r>
            <a:endParaRPr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Quelles sont les caractéristiques du comportement de cyberintimidation ?</a:t>
            </a:r>
            <a:endParaRPr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La cyberintimidation peut-elle être détectée avec précision dans...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...des espaces publics en ligne ? Pourquoi/pourquoi pas ?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...des espaces privés en ligne ? Pourquoi/pourquoi pas ?</a:t>
            </a:r>
            <a:endParaRPr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Quels outils/méthodes pourraient être utilisés pour détecter la cyberintimidation ?</a:t>
            </a:r>
            <a:endParaRPr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Devrions-nous utiliser des outils automatisés pour détecter la cyberintimidation ? Pourquoi/pourquoi pas ?</a:t>
            </a:r>
            <a:endParaRPr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Quelles actions les outils/réseaux doivent-ils entreprendre une fois la cyberintimidation détectée 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900"/>
              <a:t>Comment repérer une cyberintimidation</a:t>
            </a:r>
            <a:endParaRPr sz="2900"/>
          </a:p>
        </p:txBody>
      </p:sp>
      <p:sp>
        <p:nvSpPr>
          <p:cNvPr id="98" name="Google Shape;98;p4"/>
          <p:cNvSpPr txBox="1"/>
          <p:nvPr>
            <p:ph idx="1" type="body"/>
          </p:nvPr>
        </p:nvSpPr>
        <p:spPr>
          <a:xfrm>
            <a:off x="560344" y="1255897"/>
            <a:ext cx="3534600" cy="3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58968"/>
              <a:buNone/>
            </a:pPr>
            <a:r>
              <a:rPr b="1" lang="en" sz="2200"/>
              <a:t>Comment sauriez-vous si quelqu'un fait preuve d'un comportement de cyberintimidation sur une </a:t>
            </a:r>
            <a:r>
              <a:rPr b="1" lang="en" sz="2200">
                <a:solidFill>
                  <a:srgbClr val="F0800E"/>
                </a:solidFill>
              </a:rPr>
              <a:t>plateforme de médias sociaux </a:t>
            </a:r>
            <a:r>
              <a:rPr b="1" lang="en" sz="2200"/>
              <a:t>?</a:t>
            </a:r>
            <a:endParaRPr b="1" sz="22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58968"/>
              <a:buNone/>
            </a:pPr>
            <a:r>
              <a:t/>
            </a:r>
            <a:endParaRPr b="1" sz="22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58968"/>
              <a:buNone/>
            </a:pPr>
            <a:r>
              <a:rPr lang="en" sz="2200"/>
              <a:t>Classez vos idées sous les rubriques suivantes :</a:t>
            </a:r>
            <a:endParaRPr sz="2200"/>
          </a:p>
          <a:p>
            <a:pPr indent="-3683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B7FBF"/>
              </a:buClr>
              <a:buSzPct val="108108"/>
              <a:buChar char="●"/>
            </a:pPr>
            <a:r>
              <a:rPr b="1" lang="en" sz="2200">
                <a:solidFill>
                  <a:srgbClr val="5B7FBF"/>
                </a:solidFill>
              </a:rPr>
              <a:t>Textuel</a:t>
            </a:r>
            <a:endParaRPr b="1" sz="2200">
              <a:solidFill>
                <a:srgbClr val="5B7FBF"/>
              </a:solidFill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ct val="108108"/>
              <a:buChar char="●"/>
            </a:pPr>
            <a:r>
              <a:rPr b="1" lang="en" sz="2200">
                <a:solidFill>
                  <a:srgbClr val="5B7FBF"/>
                </a:solidFill>
              </a:rPr>
              <a:t>Visuel</a:t>
            </a:r>
            <a:endParaRPr b="1" sz="2200">
              <a:solidFill>
                <a:srgbClr val="5B7FBF"/>
              </a:solidFill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ct val="108108"/>
              <a:buChar char="●"/>
            </a:pPr>
            <a:r>
              <a:rPr b="1" lang="en" sz="2200">
                <a:solidFill>
                  <a:srgbClr val="5B7FBF"/>
                </a:solidFill>
              </a:rPr>
              <a:t>Aural</a:t>
            </a:r>
            <a:endParaRPr b="1" sz="2200">
              <a:solidFill>
                <a:srgbClr val="5B7FBF"/>
              </a:solidFill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ct val="108108"/>
              <a:buChar char="●"/>
            </a:pPr>
            <a:r>
              <a:rPr b="1" lang="en" sz="2200">
                <a:solidFill>
                  <a:srgbClr val="5B7FBF"/>
                </a:solidFill>
              </a:rPr>
              <a:t>Comportemental</a:t>
            </a:r>
            <a:endParaRPr b="1" sz="2200">
              <a:solidFill>
                <a:srgbClr val="5B7FBF"/>
              </a:solidFill>
            </a:endParaRPr>
          </a:p>
        </p:txBody>
      </p:sp>
      <p:pic>
        <p:nvPicPr>
          <p:cNvPr id="99" name="Google Shape;9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8225" y="975825"/>
            <a:ext cx="3590426" cy="3103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Créer un détecteur de cyberintimidation</a:t>
            </a:r>
            <a:endParaRPr/>
          </a:p>
        </p:txBody>
      </p:sp>
      <p:sp>
        <p:nvSpPr>
          <p:cNvPr id="105" name="Google Shape;105;p5"/>
          <p:cNvSpPr txBox="1"/>
          <p:nvPr>
            <p:ph idx="2" type="body"/>
          </p:nvPr>
        </p:nvSpPr>
        <p:spPr>
          <a:xfrm>
            <a:off x="560344" y="1442102"/>
            <a:ext cx="3018600" cy="32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lang="en" sz="1800"/>
              <a:t>Quels outils connaissez-vous qui sont utilisés sur les médias sociaux pour repérer les comportements inacceptables ?</a:t>
            </a:r>
            <a:endParaRPr sz="1800"/>
          </a:p>
        </p:txBody>
      </p:sp>
      <p:sp>
        <p:nvSpPr>
          <p:cNvPr id="106" name="Google Shape;106;p5"/>
          <p:cNvSpPr txBox="1"/>
          <p:nvPr>
            <p:ph idx="2" type="body"/>
          </p:nvPr>
        </p:nvSpPr>
        <p:spPr>
          <a:xfrm>
            <a:off x="4903925" y="3017225"/>
            <a:ext cx="3698400" cy="13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lang="en" sz="1800"/>
              <a:t>Vous allez concevoir votre propre "détecteur de cyberintimidation", un outil permettant de repérer les comportements de cyberintimidation sur les médias sociaux.</a:t>
            </a:r>
            <a:endParaRPr sz="1800"/>
          </a:p>
        </p:txBody>
      </p:sp>
      <p:sp>
        <p:nvSpPr>
          <p:cNvPr id="107" name="Google Shape;107;p5"/>
          <p:cNvSpPr txBox="1"/>
          <p:nvPr>
            <p:ph type="title"/>
          </p:nvPr>
        </p:nvSpPr>
        <p:spPr>
          <a:xfrm>
            <a:off x="3355394" y="-967569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solidFill>
                  <a:srgbClr val="3B527B"/>
                </a:solidFill>
              </a:rPr>
              <a:t>Créer un détecteur de cyberintimidation</a:t>
            </a:r>
            <a:endParaRPr>
              <a:solidFill>
                <a:srgbClr val="3B527B"/>
              </a:solidFill>
            </a:endParaRPr>
          </a:p>
        </p:txBody>
      </p:sp>
      <p:pic>
        <p:nvPicPr>
          <p:cNvPr id="108" name="Google Shape;10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975" y="2685325"/>
            <a:ext cx="1548973" cy="159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55899" y="741351"/>
            <a:ext cx="2078751" cy="2073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0575" y="1084250"/>
            <a:ext cx="843169" cy="822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 txBox="1"/>
          <p:nvPr>
            <p:ph type="title"/>
          </p:nvPr>
        </p:nvSpPr>
        <p:spPr>
          <a:xfrm>
            <a:off x="560394" y="342882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Détecteur de cyberintimidation</a:t>
            </a:r>
            <a:endParaRPr/>
          </a:p>
        </p:txBody>
      </p:sp>
      <p:sp>
        <p:nvSpPr>
          <p:cNvPr id="116" name="Google Shape;116;p6"/>
          <p:cNvSpPr txBox="1"/>
          <p:nvPr>
            <p:ph idx="1" type="body"/>
          </p:nvPr>
        </p:nvSpPr>
        <p:spPr>
          <a:xfrm>
            <a:off x="4571994" y="647682"/>
            <a:ext cx="44334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41891"/>
              <a:buNone/>
            </a:pPr>
            <a:r>
              <a:rPr lang="en" sz="1600"/>
              <a:t>Plateformes à surveiller : _______________________</a:t>
            </a:r>
            <a:endParaRPr sz="1600"/>
          </a:p>
        </p:txBody>
      </p:sp>
      <p:sp>
        <p:nvSpPr>
          <p:cNvPr id="117" name="Google Shape;117;p6"/>
          <p:cNvSpPr/>
          <p:nvPr/>
        </p:nvSpPr>
        <p:spPr>
          <a:xfrm>
            <a:off x="560400" y="1026875"/>
            <a:ext cx="3091200" cy="1938000"/>
          </a:xfrm>
          <a:prstGeom prst="roundRect">
            <a:avLst>
              <a:gd fmla="val 10326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Comportement d'intimidation détecté 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6"/>
          <p:cNvSpPr/>
          <p:nvPr/>
        </p:nvSpPr>
        <p:spPr>
          <a:xfrm>
            <a:off x="3826025" y="1026875"/>
            <a:ext cx="4820100" cy="837300"/>
          </a:xfrm>
          <a:prstGeom prst="roundRect">
            <a:avLst>
              <a:gd fmla="val 10326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Public ou privé 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"/>
          <p:cNvSpPr/>
          <p:nvPr/>
        </p:nvSpPr>
        <p:spPr>
          <a:xfrm>
            <a:off x="3826025" y="1972875"/>
            <a:ext cx="4820100" cy="992100"/>
          </a:xfrm>
          <a:prstGeom prst="roundRect">
            <a:avLst>
              <a:gd fmla="val 10326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Méthodes d'enseignement de l'outil 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6"/>
          <p:cNvSpPr/>
          <p:nvPr/>
        </p:nvSpPr>
        <p:spPr>
          <a:xfrm>
            <a:off x="560400" y="3039275"/>
            <a:ext cx="3091200" cy="1490400"/>
          </a:xfrm>
          <a:prstGeom prst="roundRect">
            <a:avLst>
              <a:gd fmla="val 10326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Tests de précision 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6"/>
          <p:cNvSpPr/>
          <p:nvPr/>
        </p:nvSpPr>
        <p:spPr>
          <a:xfrm>
            <a:off x="3826025" y="3073675"/>
            <a:ext cx="2328300" cy="1490400"/>
          </a:xfrm>
          <a:prstGeom prst="roundRect">
            <a:avLst>
              <a:gd fmla="val 10326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Points forts 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6"/>
          <p:cNvSpPr/>
          <p:nvPr/>
        </p:nvSpPr>
        <p:spPr>
          <a:xfrm>
            <a:off x="6317825" y="3073675"/>
            <a:ext cx="2328300" cy="1490400"/>
          </a:xfrm>
          <a:prstGeom prst="roundRect">
            <a:avLst>
              <a:gd fmla="val 10326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Faiblesses 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Et ensuite ?</a:t>
            </a:r>
            <a:endParaRPr/>
          </a:p>
        </p:txBody>
      </p:sp>
      <p:sp>
        <p:nvSpPr>
          <p:cNvPr id="128" name="Google Shape;128;p7"/>
          <p:cNvSpPr txBox="1"/>
          <p:nvPr>
            <p:ph idx="1" type="body"/>
          </p:nvPr>
        </p:nvSpPr>
        <p:spPr>
          <a:xfrm>
            <a:off x="560351" y="1422875"/>
            <a:ext cx="3362700" cy="3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lang="en" sz="2000"/>
              <a:t>Une fois que votre outil a détecté un comportement de cyberintimidation, que voulez-vous qu'il fasse en réponse ?</a:t>
            </a:r>
            <a:endParaRPr sz="2000"/>
          </a:p>
        </p:txBody>
      </p:sp>
      <p:pic>
        <p:nvPicPr>
          <p:cNvPr id="129" name="Google Shape;129;p7"/>
          <p:cNvPicPr preferRelativeResize="0"/>
          <p:nvPr/>
        </p:nvPicPr>
        <p:blipFill rotWithShape="1">
          <a:blip r:embed="rId3">
            <a:alphaModFix/>
          </a:blip>
          <a:srcRect b="19840" l="13723" r="14640" t="20200"/>
          <a:stretch/>
        </p:blipFill>
        <p:spPr>
          <a:xfrm>
            <a:off x="4739550" y="852150"/>
            <a:ext cx="3466127" cy="2901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KID_ACTIONS">
      <a:dk1>
        <a:srgbClr val="181818"/>
      </a:dk1>
      <a:lt1>
        <a:srgbClr val="FFFFFF"/>
      </a:lt1>
      <a:dk2>
        <a:srgbClr val="3B527B"/>
      </a:dk2>
      <a:lt2>
        <a:srgbClr val="CBD6EB"/>
      </a:lt2>
      <a:accent1>
        <a:srgbClr val="5B7FBF"/>
      </a:accent1>
      <a:accent2>
        <a:srgbClr val="ADBFDF"/>
      </a:accent2>
      <a:accent3>
        <a:srgbClr val="B66513"/>
      </a:accent3>
      <a:accent4>
        <a:srgbClr val="F0800E"/>
      </a:accent4>
      <a:accent5>
        <a:srgbClr val="F8C087"/>
      </a:accent5>
      <a:accent6>
        <a:srgbClr val="FFEB61"/>
      </a:accent6>
      <a:hlink>
        <a:srgbClr val="F0800E"/>
      </a:hlink>
      <a:folHlink>
        <a:srgbClr val="ADBFD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