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PT Sans Narrow"/>
      <p:regular r:id="rId14"/>
      <p:bold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6" roundtripDataSignature="AMtx7mhLrbI00UccI9tP50xZBQzYFt+o5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A7B227C-23A0-4A92-A08A-A6606FCFE1D0}">
  <a:tblStyle styleId="{1A7B227C-23A0-4A92-A08A-A6606FCFE1D0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PTSansNarrow-bold.fntdata"/><Relationship Id="rId14" Type="http://schemas.openxmlformats.org/officeDocument/2006/relationships/font" Target="fonts/PTSansNarrow-regular.fntdata"/><Relationship Id="rId16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5" name="Google Shape;10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3.png"/><Relationship Id="rId7" Type="http://schemas.openxmlformats.org/officeDocument/2006/relationships/image" Target="../media/image6.png"/><Relationship Id="rId8" Type="http://schemas.openxmlformats.org/officeDocument/2006/relationships/image" Target="../media/image9.png"/></Relationships>
</file>

<file path=ppt/slideLayouts/_rels/slideLayout10.xml.rels><?xml version="1.0" encoding="UTF-8" standalone="yes"?><Relationships xmlns="http://schemas.openxmlformats.org/package/2006/relationships"><Relationship Id="rId11" Type="http://schemas.openxmlformats.org/officeDocument/2006/relationships/hyperlink" Target="https://www.twitter.com/kidactions" TargetMode="External"/><Relationship Id="rId10" Type="http://schemas.openxmlformats.org/officeDocument/2006/relationships/image" Target="../media/image18.png"/><Relationship Id="rId13" Type="http://schemas.openxmlformats.org/officeDocument/2006/relationships/image" Target="../media/image25.png"/><Relationship Id="rId1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hyperlink" Target="http://www.kidactions.eu/" TargetMode="External"/><Relationship Id="rId3" Type="http://schemas.openxmlformats.org/officeDocument/2006/relationships/hyperlink" Target="https://www.twitter.com/hashtag/kidactions" TargetMode="External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5" Type="http://schemas.openxmlformats.org/officeDocument/2006/relationships/hyperlink" Target="https://www.instagram.com/kidactions" TargetMode="External"/><Relationship Id="rId14" Type="http://schemas.openxmlformats.org/officeDocument/2006/relationships/hyperlink" Target="https://www.instagram.com/kidactions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4.png"/><Relationship Id="rId8" Type="http://schemas.openxmlformats.org/officeDocument/2006/relationships/image" Target="../media/image16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b="1" sz="3300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8" name="Google Shape;18;p9"/>
          <p:cNvSpPr/>
          <p:nvPr>
            <p:ph idx="2" type="pic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</p:sp>
      <p:pic>
        <p:nvPicPr>
          <p:cNvPr descr="Logo&#10;&#10;Description automatically generated" id="19" name="Google Shape;19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20" name="Google Shape;2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21" name="Google Shape;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22" name="Google Shape;2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25" name="Google Shape;25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" showMasterSp="0">
  <p:cSld name="End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b="1" i="0" lang="en" sz="1800" u="none" cap="none" strike="noStrik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b="1" i="0" lang="en" sz="18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b="1" i="0" sz="1800" u="none" cap="none" strike="noStrik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ogo&#10;&#10;Description automatically generated" id="57" name="Google Shape;57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, company name&#10;&#10;Description automatically generated" id="58" name="Google Shape;5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text, accessory, enamel&#10;&#10;Description automatically generated" id="59" name="Google Shape;59;p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phical user interface, text&#10;&#10;Description automatically generated with medium confidence" id="60" name="Google Shape;60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8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8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8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8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descr="instagram" id="68" name="Google Shape;68;p18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8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" sz="1400" u="sng" cap="none" strike="noStrik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b="1" i="0" lang="en" sz="1400" u="sng" cap="none" strike="noStrik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5"/>
                </a:rPr>
                <a:t>KidActions</a:t>
              </a:r>
              <a:endParaRPr b="1" i="0" sz="1400" u="none" cap="none" strike="noStrik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2" name="Google Shape;72;p1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Google Shape;28;p10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"/>
          <p:cNvSpPr/>
          <p:nvPr>
            <p:ph idx="2" type="pic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</p:sp>
      <p:sp>
        <p:nvSpPr>
          <p:cNvPr id="31" name="Google Shape;31;p11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" name="Google Shape;32;p11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/>
          <p:nvPr>
            <p:ph idx="1" type="body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2" type="body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" name="Google Shape;39;p1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/>
          <p:nvPr>
            <p:ph idx="1" type="body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4"/>
          <p:cNvSpPr txBox="1"/>
          <p:nvPr>
            <p:ph idx="2" type="body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" name="Google Shape;43;p14"/>
          <p:cNvSpPr txBox="1"/>
          <p:nvPr>
            <p:ph idx="3" type="body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b="1" sz="2400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4" name="Google Shape;44;p14"/>
          <p:cNvSpPr txBox="1"/>
          <p:nvPr>
            <p:ph idx="4" type="body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50" name="Google Shape;5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idx="1" type="body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3" name="Google Shape;53;p17"/>
          <p:cNvSpPr txBox="1"/>
          <p:nvPr>
            <p:ph idx="2" type="body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4" name="Google Shape;54;p1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b="1" i="0" sz="3300" u="none" cap="none" strike="noStrik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8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8" name="Google Shape;8;p8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8"/>
            <p:cNvCxnSpPr/>
            <p:nvPr/>
          </p:nvCxnSpPr>
          <p:spPr>
            <a:xfrm flipH="1" rot="10800000">
              <a:off x="5434149" y="2046369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0" name="Google Shape;10;p8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" name="Google Shape;11;p8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cap="rnd" cmpd="sng" w="127000">
              <a:solidFill>
                <a:schemeClr val="accent2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pic>
        <p:nvPicPr>
          <p:cNvPr id="12" name="Google Shape;12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con&#10;&#10;Description automatically generated" id="13" name="Google Shape;1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8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Relationship Id="rId5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/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Signes d'alerte précoce</a:t>
            </a:r>
            <a:endParaRPr/>
          </a:p>
        </p:txBody>
      </p:sp>
      <p:sp>
        <p:nvSpPr>
          <p:cNvPr id="79" name="Google Shape;79;p1"/>
          <p:cNvSpPr txBox="1"/>
          <p:nvPr>
            <p:ph idx="1" type="subTitle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Comprendre, réagir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en"/>
              <a:t>11-13 ans, 14-18 ans</a:t>
            </a:r>
            <a:endParaRPr/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3952" y="1604448"/>
            <a:ext cx="2504724" cy="2504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31495">
            <a:off x="4670450" y="1488600"/>
            <a:ext cx="1393500" cy="139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644845">
            <a:off x="7149551" y="809925"/>
            <a:ext cx="1624599" cy="1624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Signes d'alerte précoce</a:t>
            </a:r>
            <a:endParaRPr/>
          </a:p>
        </p:txBody>
      </p:sp>
      <p:sp>
        <p:nvSpPr>
          <p:cNvPr id="88" name="Google Shape;88;p2"/>
          <p:cNvSpPr txBox="1"/>
          <p:nvPr>
            <p:ph idx="1" type="body"/>
          </p:nvPr>
        </p:nvSpPr>
        <p:spPr>
          <a:xfrm>
            <a:off x="560344" y="945007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Durée : </a:t>
            </a:r>
            <a:r>
              <a:rPr b="1" lang="en"/>
              <a:t>45 minutes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Résultats de l'apprentissage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b="1" lang="en"/>
              <a:t>Les apprenants seront capables de :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Identifier les signes chez les autres qui indiquent qu'ils sont peut-être victimes d'intimidation ou qu'ils rencontrent des difficultés en ligne.</a:t>
            </a:r>
            <a:endParaRPr b="1"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8108"/>
              <a:buChar char="•"/>
            </a:pPr>
            <a:r>
              <a:rPr b="1" lang="en"/>
              <a:t>Envisager des stratégies pratiques sur la façon dont ils peuvent soutenir une personne dans le besoin en ligne.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Vocabulaire clé : </a:t>
            </a:r>
            <a:r>
              <a:rPr b="1" lang="en"/>
              <a:t>cyberintimidation, émotions, stratégies, signes, préoccupations, soutien, aide.</a:t>
            </a:r>
            <a:endParaRPr b="1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8108"/>
              <a:buNone/>
            </a:pPr>
            <a:r>
              <a:rPr lang="en"/>
              <a:t>Ressources : </a:t>
            </a:r>
            <a:r>
              <a:rPr b="1" lang="en"/>
              <a:t>Cartes de repérage des signes (diapositive 5), cartes de scénario (diapositive 6).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/>
              <a:t>Questions clés</a:t>
            </a:r>
            <a:endParaRPr/>
          </a:p>
        </p:txBody>
      </p:sp>
      <p:sp>
        <p:nvSpPr>
          <p:cNvPr id="94" name="Google Shape;94;p3"/>
          <p:cNvSpPr txBox="1"/>
          <p:nvPr>
            <p:ph idx="1" type="body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peux-tu savoir si ton ami va bien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Comment pouvez-vous le dire hors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Comment savoir si vous ne communiquez qu'en ligne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sais-tu si un ami est victime d'intimidation en ligne ou hors ligne ?</a:t>
            </a:r>
            <a:endParaRPr/>
          </a:p>
          <a:p>
            <a:pPr indent="-34290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/>
              <a:t>Comment leur comportement changerait-il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Quelles stratégies </a:t>
            </a:r>
            <a:r>
              <a:rPr lang="en"/>
              <a:t>pouvez</a:t>
            </a:r>
            <a:r>
              <a:rPr lang="en"/>
              <a:t>-vous utiliser pour aider une personne victime d'intimidation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Comment </a:t>
            </a:r>
            <a:r>
              <a:rPr lang="en"/>
              <a:t>obtiendrez</a:t>
            </a:r>
            <a:r>
              <a:rPr lang="en"/>
              <a:t>-vous de l'aide pour quelqu'un qui est victime d'intimidation ?</a:t>
            </a:r>
            <a:endParaRPr/>
          </a:p>
          <a:p>
            <a:pPr indent="-3619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Quel conseil donneriez-vous à une personne victime d'intimidation 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 sz="2900"/>
              <a:t>Vous allez bien ?</a:t>
            </a:r>
            <a:endParaRPr sz="2900"/>
          </a:p>
        </p:txBody>
      </p:sp>
      <p:sp>
        <p:nvSpPr>
          <p:cNvPr id="100" name="Google Shape;100;p4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70000"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7922"/>
              <a:buNone/>
            </a:pPr>
            <a:r>
              <a:rPr b="1" lang="en" sz="2200"/>
              <a:t>Comment saurais-tu si ton ami va bien ?</a:t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7922"/>
              <a:buNone/>
            </a:pPr>
            <a:r>
              <a:t/>
            </a:r>
            <a:endParaRPr b="1"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7922"/>
              <a:buNone/>
            </a:pPr>
            <a:r>
              <a:rPr lang="en" sz="2200"/>
              <a:t>Pensez-y :</a:t>
            </a:r>
            <a:endParaRPr sz="2200"/>
          </a:p>
          <a:p>
            <a:pPr indent="-32639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Signes verbaux </a:t>
            </a:r>
            <a:r>
              <a:rPr lang="en" sz="2200"/>
              <a:t>(ce qu'ils disent et comment ils le disent, par exemple le ton de la voix)</a:t>
            </a:r>
            <a:endParaRPr sz="2200"/>
          </a:p>
          <a:p>
            <a:pPr indent="-32639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Signes non verbaux </a:t>
            </a:r>
            <a:r>
              <a:rPr lang="en" sz="2200"/>
              <a:t>(langage corporel, apparence, expressions faciales)</a:t>
            </a:r>
            <a:endParaRPr sz="2200"/>
          </a:p>
          <a:p>
            <a:pPr indent="-32639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b="1" lang="en" sz="2200"/>
              <a:t>Comportement </a:t>
            </a:r>
            <a:r>
              <a:rPr lang="en" sz="2200"/>
              <a:t>(changements dans leur comportement typique, ce qu'ils font/ne font pas).</a:t>
            </a:r>
            <a:endParaRPr sz="22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ct val="77922"/>
              <a:buNone/>
            </a:pPr>
            <a:r>
              <a:t/>
            </a:r>
            <a:endParaRPr sz="2200"/>
          </a:p>
        </p:txBody>
      </p:sp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0348" y="1225625"/>
            <a:ext cx="2784900" cy="278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56525" y="1760825"/>
            <a:ext cx="1475100" cy="14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Signer les cartes de repérage</a:t>
            </a:r>
            <a:endParaRPr sz="2900"/>
          </a:p>
        </p:txBody>
      </p:sp>
      <p:graphicFrame>
        <p:nvGraphicFramePr>
          <p:cNvPr id="108" name="Google Shape;108;p5"/>
          <p:cNvGraphicFramePr/>
          <p:nvPr/>
        </p:nvGraphicFramePr>
        <p:xfrm>
          <a:off x="593375" y="112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{1A7B227C-23A0-4A92-A08A-A6606FCFE1D0}</a:tableStyleId>
              </a:tblPr>
              <a:tblGrid>
                <a:gridCol w="1614025"/>
                <a:gridCol w="1614025"/>
                <a:gridCol w="1614025"/>
                <a:gridCol w="1614025"/>
                <a:gridCol w="1614025"/>
              </a:tblGrid>
              <a:tr h="164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Nerveux ou inquiet d'aller à l'école ou dans un autre lieu (en ligne ou hors ligne)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Nerveux lorsqu'ils utilisent les médias sociaux ou jouent à leurs jeux préférés.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Contrariété ou frustration après avoir été en ligne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Réticence à parler de ce qu'ils font ou vivent en ligne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Changements liés à la santé, tels que perte ou gain de poids, maux de tête ou d'estomac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6480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Ils ont l’air 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fatigué ou </a:t>
                      </a: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d’avoir 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du mal à dormir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Perte soudaine d'intérêt pour leurs activités en ligne préférées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Semblent déprimés ou antisociaux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Retrait de la famille et des amis - refus de parler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Exprimer </a:t>
                      </a:r>
                      <a:r>
                        <a:rPr lang="en" sz="12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 choses négatives sur eux-mêmes, y compris éventuellement des déclarations sur l'automutilation ou le suicide</a:t>
                      </a:r>
                      <a:endParaRPr sz="12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3B527B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</a:pPr>
            <a:r>
              <a:rPr lang="en" sz="2900"/>
              <a:t>Cartes de scénario</a:t>
            </a:r>
            <a:endParaRPr sz="2900"/>
          </a:p>
        </p:txBody>
      </p:sp>
      <p:graphicFrame>
        <p:nvGraphicFramePr>
          <p:cNvPr id="114" name="Google Shape;114;p6"/>
          <p:cNvGraphicFramePr/>
          <p:nvPr/>
        </p:nvGraphicFramePr>
        <p:xfrm>
          <a:off x="593375" y="1125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{1A7B227C-23A0-4A92-A08A-A6606FCFE1D0}</a:tableStyleId>
              </a:tblPr>
              <a:tblGrid>
                <a:gridCol w="2617050"/>
                <a:gridCol w="2617050"/>
                <a:gridCol w="2617050"/>
              </a:tblGrid>
              <a:tr h="3220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 personne est la cible de commentaires désagréables dans un jeu en ligne, la traitant constamment d'"inutile" et de "sans valeur".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 personne a été trompée en partageant une photo intime d'elle-même en ligne et a découvert qu'elle avait été partagée sur tous les médias sociaux. Beaucoup d'autres utilisateurs lui ont dit des choses négatives.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" sz="1900" u="none" cap="none" strike="noStrik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Une personne reçoit des messages privés sur les médias sociaux d'un utilisateur inconnu qui se moque constamment de son apparence.</a:t>
                      </a:r>
                      <a:endParaRPr sz="19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 anchor="ctr">
                    <a:lnL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0800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/>
              <a:t>Classez les signes</a:t>
            </a:r>
            <a:endParaRPr/>
          </a:p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En utilisant vos cartes de signes, placez-les dans l'ordre du </a:t>
            </a:r>
            <a:r>
              <a:rPr b="1" lang="en" sz="2000"/>
              <a:t>plus probable </a:t>
            </a:r>
            <a:r>
              <a:rPr lang="en" sz="2000"/>
              <a:t>au </a:t>
            </a:r>
            <a:r>
              <a:rPr b="1" lang="en" sz="2000"/>
              <a:t>moins probable</a:t>
            </a:r>
            <a:r>
              <a:rPr lang="en" sz="2000"/>
              <a:t>.</a:t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Est-ce que tout le monde est d'accord avec votre classement ?</a:t>
            </a:r>
            <a:endParaRPr sz="2000"/>
          </a:p>
        </p:txBody>
      </p:sp>
      <p:pic>
        <p:nvPicPr>
          <p:cNvPr id="121" name="Google Shape;12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3598" y="1191200"/>
            <a:ext cx="2761101" cy="276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