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glHVklBY3qyAzvbXIbBJjV7vUV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E30992-C369-48D9-BD0F-00A0D3FF4DCC}">
  <a:tblStyle styleId="{7DE30992-C369-48D9-BD0F-00A0D3FF4DC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font" Target="fonts/PTSansNarrow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5.png"/><Relationship Id="rId13" Type="http://schemas.openxmlformats.org/officeDocument/2006/relationships/image" Target="../media/image17.png"/><Relationship Id="rId1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22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10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9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9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9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9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9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2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5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5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8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9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9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9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9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9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Le grand débat</a:t>
            </a:r>
            <a:endParaRPr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Comprendre, réagir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11-13 ans, 14-18 ans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4052" y="1168123"/>
            <a:ext cx="2664873" cy="26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Le grand débat</a:t>
            </a:r>
            <a:endParaRPr/>
          </a:p>
        </p:txBody>
      </p:sp>
      <p:sp>
        <p:nvSpPr>
          <p:cNvPr id="86" name="Google Shape;86;p2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Durée : </a:t>
            </a:r>
            <a:r>
              <a:rPr b="1" lang="en"/>
              <a:t>30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Examinez les motifs qui sont derrière les différents comportements en ligne.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b="1" lang="en"/>
              <a:t>Évaluer les questions et les risques liés au droit à l'expression et à la vie privée en ligne.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Vocabulaire clé : </a:t>
            </a:r>
            <a:r>
              <a:rPr b="1" lang="en"/>
              <a:t>victimisation, droits, vie privée, liberté, expression, trolling, harcèlement, protection, attentes, responsabilité.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"/>
              <a:t>Ressources : </a:t>
            </a:r>
            <a:r>
              <a:rPr b="1" lang="en"/>
              <a:t>Stylos, papier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560344" y="884174"/>
            <a:ext cx="8023200" cy="3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20000"/>
          </a:bodyPr>
          <a:lstStyle/>
          <a:p>
            <a:pPr indent="-331946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Est-ce que tout le monde est traité de la même manière en ligne ? Pourquoi/pourquoi pas ?</a:t>
            </a:r>
            <a:endParaRPr/>
          </a:p>
          <a:p>
            <a:pPr indent="-33194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Est-ce que tout le monde a le droit de...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...la vie privée ?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...la liberté d'expression ?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...une protection contre le mal ?</a:t>
            </a:r>
            <a:endParaRPr/>
          </a:p>
          <a:p>
            <a:pPr indent="-33194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Une personne s'expose-t-elle à un risque accru si elle partage/affiche publiquement ses photos en ligne ? 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Pourquoi/pourquoi pas ?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Dans l'affirmative, quels risques pourraient-ils encourir ?</a:t>
            </a:r>
            <a:endParaRPr/>
          </a:p>
          <a:p>
            <a:pPr indent="-33194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Une personne doit-elle s'attendre à recevoir des réactions négatives sur ses photos de la part d'autres personnes en ligne ? 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Est-ce juste ?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Est-il jamais mérité ?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Qu'en est-il des personnalités publiques (célébrités, politiciens, influenceurs, etc.) ?</a:t>
            </a:r>
            <a:endParaRPr/>
          </a:p>
          <a:p>
            <a:pPr indent="-33194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Les lois sont-elles suffisantes pour lutter contre la cyberintimidation ?</a:t>
            </a:r>
            <a:endParaRPr/>
          </a:p>
          <a:p>
            <a:pPr indent="-33194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L'industrie de l'Internet en fait-elle assez pour protéger ses utilisateurs de la cyberintimidation ?</a:t>
            </a:r>
            <a:endParaRPr/>
          </a:p>
          <a:p>
            <a:pPr indent="-331946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Que peut faire une personne pour se protéger de la cyberintimidation, du harcèlement ou de la haine en ligne ?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Stratégies comportementales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Stratégies techniques</a:t>
            </a:r>
            <a:endParaRPr/>
          </a:p>
          <a:p>
            <a:pPr indent="-317182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Stratégies de recherche d'aide/de soutien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Présentation de la déclaration</a:t>
            </a:r>
            <a:endParaRPr sz="2900"/>
          </a:p>
        </p:txBody>
      </p:sp>
      <p:sp>
        <p:nvSpPr>
          <p:cNvPr id="98" name="Google Shape;98;p4"/>
          <p:cNvSpPr txBox="1"/>
          <p:nvPr>
            <p:ph idx="1" type="body"/>
          </p:nvPr>
        </p:nvSpPr>
        <p:spPr>
          <a:xfrm>
            <a:off x="560350" y="1939925"/>
            <a:ext cx="3534600" cy="17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200"/>
              <a:t>Nous allons tenir un débat sur la déclaration suivante :</a:t>
            </a:r>
            <a:endParaRPr sz="2200"/>
          </a:p>
        </p:txBody>
      </p:sp>
      <p:sp>
        <p:nvSpPr>
          <p:cNvPr id="99" name="Google Shape;99;p4"/>
          <p:cNvSpPr txBox="1"/>
          <p:nvPr>
            <p:ph type="title"/>
          </p:nvPr>
        </p:nvSpPr>
        <p:spPr>
          <a:xfrm>
            <a:off x="4715025" y="909625"/>
            <a:ext cx="3864000" cy="31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F0800E"/>
                </a:solidFill>
              </a:rPr>
              <a:t>Si vous ne voulez pas que les gens laissent des commentaires désagréables sur vos photos, alors vous ne devriez pas les mettre en ligne...</a:t>
            </a:r>
            <a:endParaRPr sz="2900">
              <a:solidFill>
                <a:srgbClr val="F0800E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900">
              <a:solidFill>
                <a:srgbClr val="F0800E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3B5C98"/>
                </a:solidFill>
              </a:rPr>
              <a:t>D'accord ou pas d'accord ?</a:t>
            </a:r>
            <a:endParaRPr sz="2900">
              <a:solidFill>
                <a:srgbClr val="3B5C9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idx="1" type="body"/>
          </p:nvPr>
        </p:nvSpPr>
        <p:spPr>
          <a:xfrm>
            <a:off x="560350" y="1422875"/>
            <a:ext cx="32121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Vous vous diviserez en deux équipes - d'</a:t>
            </a:r>
            <a:r>
              <a:rPr b="1" lang="en" sz="2000">
                <a:solidFill>
                  <a:srgbClr val="5B7FBF"/>
                </a:solidFill>
              </a:rPr>
              <a:t>accord et pas d'accord</a:t>
            </a:r>
            <a:r>
              <a:rPr lang="en" sz="2000"/>
              <a:t>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Vous disposez de </a:t>
            </a:r>
            <a:r>
              <a:rPr b="1" lang="en" sz="2000">
                <a:solidFill>
                  <a:srgbClr val="F0800E"/>
                </a:solidFill>
              </a:rPr>
              <a:t>10 minutes </a:t>
            </a:r>
            <a:r>
              <a:rPr lang="en" sz="2000"/>
              <a:t>pour préparer votre argumentaire et sélectionner 1 à 3 intervenants pour représenter votre équipe dans le débat.</a:t>
            </a:r>
            <a:endParaRPr sz="2000"/>
          </a:p>
        </p:txBody>
      </p:sp>
      <p:sp>
        <p:nvSpPr>
          <p:cNvPr id="105" name="Google Shape;105;p5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Tenue du débat</a:t>
            </a:r>
            <a:endParaRPr/>
          </a:p>
        </p:txBody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2125" y="870500"/>
            <a:ext cx="3064817" cy="3223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Thèmes à prendre en compte</a:t>
            </a:r>
            <a:endParaRPr/>
          </a:p>
        </p:txBody>
      </p:sp>
      <p:graphicFrame>
        <p:nvGraphicFramePr>
          <p:cNvPr id="112" name="Google Shape;112;p6"/>
          <p:cNvGraphicFramePr/>
          <p:nvPr/>
        </p:nvGraphicFramePr>
        <p:xfrm>
          <a:off x="560350" y="132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{7DE30992-C369-48D9-BD0F-00A0D3FF4DCC}</a:tableStyleId>
              </a:tblPr>
              <a:tblGrid>
                <a:gridCol w="4032250"/>
                <a:gridCol w="4032250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D'accord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800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4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 d'accord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B527B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Faut-il s'attendre à des commentaires négatifs en ligne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Est-ce simplement la liberté d'expression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 comportement est-il jamais justifié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S'agit-il d'un choix personnel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vie privée existe-t-elle en ligne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 attentes sont-elles les mêmes pour tous les groupes de personnes, par exemple les jeunes, les adultes, les hommes et les femmes, les personnalités publiques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 peut-on se protéger contre ce traitement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 comportement est-il jamais justifié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Quels sont les risques liés au partage d'images en ligne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Qui est responsable de ce comportement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Faut-il des lois plus strictes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 entreprises de médias sociaux doivent-elles en faire plus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vie privée et la sécurité sont-elles plus importantes que le droit de s'exprimer librement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alibri"/>
                        <a:buChar char="●"/>
                      </a:pPr>
                      <a:r>
                        <a:rPr lang="en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 peut-on se protéger contre ce traitement ?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Il est temps de voter...</a:t>
            </a:r>
            <a:endParaRPr/>
          </a:p>
        </p:txBody>
      </p:sp>
      <p:sp>
        <p:nvSpPr>
          <p:cNvPr id="118" name="Google Shape;118;p7"/>
          <p:cNvSpPr txBox="1"/>
          <p:nvPr>
            <p:ph type="title"/>
          </p:nvPr>
        </p:nvSpPr>
        <p:spPr>
          <a:xfrm>
            <a:off x="1445850" y="1455400"/>
            <a:ext cx="6252300" cy="27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F0800E"/>
                </a:solidFill>
              </a:rPr>
              <a:t>Si vous ne voulez pas que les gens laissent des commentaires désagréables sur vos photos, alors vous ne devriez pas les mettre en ligne...</a:t>
            </a:r>
            <a:endParaRPr sz="2900">
              <a:solidFill>
                <a:srgbClr val="F0800E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900">
              <a:solidFill>
                <a:srgbClr val="F0800E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>
                <a:solidFill>
                  <a:srgbClr val="3B5C98"/>
                </a:solidFill>
              </a:rPr>
              <a:t>D'accord ou pas d'accord ?</a:t>
            </a:r>
            <a:endParaRPr sz="2900">
              <a:solidFill>
                <a:srgbClr val="3B5C98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Stratégies personnelles</a:t>
            </a:r>
            <a:endParaRPr/>
          </a:p>
        </p:txBody>
      </p:sp>
      <p:sp>
        <p:nvSpPr>
          <p:cNvPr id="124" name="Google Shape;124;p8"/>
          <p:cNvSpPr txBox="1"/>
          <p:nvPr>
            <p:ph idx="1" type="body"/>
          </p:nvPr>
        </p:nvSpPr>
        <p:spPr>
          <a:xfrm>
            <a:off x="560344" y="1034588"/>
            <a:ext cx="4495200" cy="31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0588"/>
              <a:buNone/>
            </a:pPr>
            <a:r>
              <a:rPr lang="en" sz="2000"/>
              <a:t>Notez toutes les stratégies auxquelles vous pensez pour qu'un utilisateur en ligne puisse se protéger ou protéger les autres contre l'intimidation, le harcèlement ou la haine en ligne :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Char char="●"/>
            </a:pPr>
            <a:r>
              <a:rPr b="1" lang="en" sz="2000">
                <a:solidFill>
                  <a:srgbClr val="F0800E"/>
                </a:solidFill>
              </a:rPr>
              <a:t>Stratégies comportementales </a:t>
            </a:r>
            <a:r>
              <a:rPr lang="en" sz="2000"/>
              <a:t>(choix que fait un utilisateur par rapport à ce qu'il crée/affiche/partage en ligne)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b="1" lang="en" sz="2000">
                <a:solidFill>
                  <a:srgbClr val="F0800E"/>
                </a:solidFill>
              </a:rPr>
              <a:t>Stratégies techniques </a:t>
            </a:r>
            <a:r>
              <a:rPr lang="en" sz="2000"/>
              <a:t>(outils en ligne/numériques qui peuvent aider les utilisateurs, par exemple les paramètres de confidentialité)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en" sz="2000"/>
              <a:t>Stratégies de </a:t>
            </a:r>
            <a:r>
              <a:rPr b="1" lang="en" sz="2000">
                <a:solidFill>
                  <a:srgbClr val="F0800E"/>
                </a:solidFill>
              </a:rPr>
              <a:t>recherche d'aide/de soutien </a:t>
            </a:r>
            <a:r>
              <a:rPr lang="en" sz="2000"/>
              <a:t>(par exemple, outils de signalement, lignes d'assistance, etc.)</a:t>
            </a:r>
            <a:endParaRPr sz="2000"/>
          </a:p>
        </p:txBody>
      </p:sp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0100" y="1034588"/>
            <a:ext cx="2175148" cy="307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