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PT Sans Narrow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4" roundtripDataSignature="AMtx7mh/bLa6IMcj5J6ZwRbavdUNklGn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TSansNarrow-bold.fntdata"/><Relationship Id="rId12" Type="http://schemas.openxmlformats.org/officeDocument/2006/relationships/font" Target="fonts/PTSansNarrow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0.png"/><Relationship Id="rId8" Type="http://schemas.openxmlformats.org/officeDocument/2006/relationships/image" Target="../media/image17.png"/></Relationships>
</file>

<file path=ppt/slideLayouts/_rels/slideLayout1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twitter.com/kidactions" TargetMode="External"/><Relationship Id="rId10" Type="http://schemas.openxmlformats.org/officeDocument/2006/relationships/image" Target="../media/image16.png"/><Relationship Id="rId13" Type="http://schemas.openxmlformats.org/officeDocument/2006/relationships/image" Target="../media/image4.png"/><Relationship Id="rId1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kidactions.eu/" TargetMode="External"/><Relationship Id="rId3" Type="http://schemas.openxmlformats.org/officeDocument/2006/relationships/hyperlink" Target="https://www.twitter.com/hashtag/kidactions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9.png"/><Relationship Id="rId15" Type="http://schemas.openxmlformats.org/officeDocument/2006/relationships/hyperlink" Target="https://www.instagram.com/kidactions" TargetMode="External"/><Relationship Id="rId14" Type="http://schemas.openxmlformats.org/officeDocument/2006/relationships/hyperlink" Target="https://www.instagram.com/kidactions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12.png"/><Relationship Id="rId7" Type="http://schemas.openxmlformats.org/officeDocument/2006/relationships/image" Target="../media/image8.png"/><Relationship Id="rId8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b="1" sz="3300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8"/>
          <p:cNvSpPr/>
          <p:nvPr>
            <p:ph idx="2" type="pic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Logo&#10;&#10;Description automatically generated" id="19" name="Google Shape;19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20" name="Google Shape;2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21" name="Google Shape;2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22" name="Google Shape;22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25" name="Google Shape;25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 showMasterSp="0">
  <p:cSld name="End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b="1" i="0" lang="en" sz="1800" u="none" cap="none" strike="noStrik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b="1" i="0" sz="1800" u="none" cap="none" strike="noStrik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57" name="Google Shape;5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58" name="Google Shape;58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59" name="Google Shape;59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60" name="Google Shape;60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7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17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17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7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descr="instagram" id="68" name="Google Shape;68;p17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7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5"/>
                </a:rPr>
                <a:t>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2" name="Google Shape;72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/>
          <p:nvPr>
            <p:ph idx="2" type="pic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</p:sp>
      <p:sp>
        <p:nvSpPr>
          <p:cNvPr id="31" name="Google Shape;31;p10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32" name="Google Shape;32;p10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/>
          <p:nvPr>
            <p:ph idx="1" type="body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2" type="body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idx="1" type="body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2" name="Google Shape;42;p13"/>
          <p:cNvSpPr txBox="1"/>
          <p:nvPr>
            <p:ph idx="2" type="body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3" type="body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4" name="Google Shape;44;p13"/>
          <p:cNvSpPr txBox="1"/>
          <p:nvPr>
            <p:ph idx="4" type="body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" name="Google Shape;45;p13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50" name="Google Shape;5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 txBox="1"/>
          <p:nvPr>
            <p:ph idx="1" type="body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3" name="Google Shape;53;p16"/>
          <p:cNvSpPr txBox="1"/>
          <p:nvPr>
            <p:ph idx="2" type="body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4" name="Google Shape;54;p16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6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b="1" i="0" sz="3300" u="none" cap="none" strike="noStrik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" name="Google Shape;8;p7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7"/>
            <p:cNvCxnSpPr/>
            <p:nvPr/>
          </p:nvCxnSpPr>
          <p:spPr>
            <a:xfrm flipH="1" rot="10800000">
              <a:off x="5434149" y="2046369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" name="Google Shape;10;p7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" name="Google Shape;11;p7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12" name="Google Shape;12;p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" name="Google Shape;13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7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Comprendre les expériences en ligne</a:t>
            </a:r>
            <a:endParaRPr/>
          </a:p>
        </p:txBody>
      </p:sp>
      <p:sp>
        <p:nvSpPr>
          <p:cNvPr id="79" name="Google Shape;79;p1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"/>
              <a:t>Comprendre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"/>
              <a:t>11-13 ans, 14-18 ans</a:t>
            </a:r>
            <a:endParaRPr/>
          </a:p>
        </p:txBody>
      </p:sp>
      <p:pic>
        <p:nvPicPr>
          <p:cNvPr id="80" name="Google Shape;80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2700" y="923575"/>
            <a:ext cx="1809300" cy="180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94389">
            <a:off x="5258677" y="2284124"/>
            <a:ext cx="1489824" cy="148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Comprendre les expériences en ligne</a:t>
            </a:r>
            <a:endParaRPr/>
          </a:p>
        </p:txBody>
      </p:sp>
      <p:sp>
        <p:nvSpPr>
          <p:cNvPr id="87" name="Google Shape;87;p2"/>
          <p:cNvSpPr txBox="1"/>
          <p:nvPr>
            <p:ph idx="1" type="body"/>
          </p:nvPr>
        </p:nvSpPr>
        <p:spPr>
          <a:xfrm>
            <a:off x="560344" y="945007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rPr lang="en"/>
              <a:t>Durée : </a:t>
            </a:r>
            <a:r>
              <a:rPr b="1" lang="en"/>
              <a:t>60 minutes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rPr lang="en"/>
              <a:t>Résultats de l'apprentissage 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rPr b="1" lang="en"/>
              <a:t>Les apprenants seront capables de :</a:t>
            </a:r>
            <a:endParaRPr b="1"/>
          </a:p>
          <a:p>
            <a: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Char char="•"/>
            </a:pPr>
            <a:r>
              <a:rPr b="1" lang="en"/>
              <a:t>Nommez les espaces/activités en ligne qu'ils apprécient et expliquez pourquoi ils sont agréables.</a:t>
            </a:r>
            <a:endParaRPr b="1"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b="1" lang="en"/>
              <a:t>Identifiez les défis que les jeunes peuvent rencontrer dans ces espaces/activités.</a:t>
            </a:r>
            <a:endParaRPr b="1"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b="1" lang="en"/>
              <a:t>Définissez comment ils souhaitent que les adultes les aident et les soutiennent en ligne.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rPr lang="en"/>
              <a:t>Vocabulaire clé : </a:t>
            </a:r>
            <a:r>
              <a:rPr b="1" lang="en"/>
              <a:t>cyberintimidation, activités, plaisir, amusement, défis, risques, difficultés, inquiétudes, aide, soutien, stratégies.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rPr lang="en"/>
              <a:t>Ressources : </a:t>
            </a:r>
            <a:r>
              <a:rPr b="1" lang="en"/>
              <a:t>Feuille de planification "Ma vie en ligne" (diapositive 5)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Questions clés</a:t>
            </a:r>
            <a:endParaRPr/>
          </a:p>
        </p:txBody>
      </p:sp>
      <p:sp>
        <p:nvSpPr>
          <p:cNvPr id="93" name="Google Shape;93;p3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Qu'est-ce que vous aimez faire en ligne 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Quels jeux/applications utilisez-vous pour profiter de ces activités 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Avec qui aimez-vous ces activités ?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Pourquoi ces activités sont-elles agréables pour vous (et pour d'autres jeunes) ?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Quels sont les défis auxquels vous êtes ou pourriez être confrontés 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Que faites-vous pour vous protéger et protéger les autres de ces défis ?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Que peuvent faire les adultes pour vous aider à profiter de ces activités en toute sécurité et de manière positive ?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Que pourrait faire l'industrie de l'internet pour vous aider à profiter de ces activités de manière sûre et positive 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900"/>
              <a:t>Vous préférez... ?</a:t>
            </a:r>
            <a:endParaRPr sz="2900"/>
          </a:p>
        </p:txBody>
      </p:sp>
      <p:sp>
        <p:nvSpPr>
          <p:cNvPr id="99" name="Google Shape;99;p4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b="1" lang="en" sz="2200"/>
              <a:t>Considérez ces choix.</a:t>
            </a:r>
            <a:endParaRPr b="1" sz="22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sz="22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b="1" lang="en" sz="2200"/>
              <a:t>Placez-vous sur le côté gauche de la salle pour le </a:t>
            </a:r>
            <a:r>
              <a:rPr b="1" lang="en" sz="2200">
                <a:solidFill>
                  <a:srgbClr val="F0800E"/>
                </a:solidFill>
              </a:rPr>
              <a:t>choix 1 </a:t>
            </a:r>
            <a:r>
              <a:rPr b="1" lang="en" sz="2200"/>
              <a:t>et sur le côté droit de la salle pour le </a:t>
            </a:r>
            <a:r>
              <a:rPr b="1" lang="en" sz="2200">
                <a:solidFill>
                  <a:srgbClr val="5B7FBF"/>
                </a:solidFill>
              </a:rPr>
              <a:t>choix 2</a:t>
            </a:r>
            <a:r>
              <a:rPr b="1" lang="en" sz="2200"/>
              <a:t>.</a:t>
            </a:r>
            <a:endParaRPr b="1" sz="2200"/>
          </a:p>
        </p:txBody>
      </p:sp>
      <p:sp>
        <p:nvSpPr>
          <p:cNvPr id="100" name="Google Shape;100;p4"/>
          <p:cNvSpPr txBox="1"/>
          <p:nvPr>
            <p:ph idx="1" type="body"/>
          </p:nvPr>
        </p:nvSpPr>
        <p:spPr>
          <a:xfrm>
            <a:off x="3819800" y="735400"/>
            <a:ext cx="4918800" cy="3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77500"/>
          </a:bodyPr>
          <a:lstStyle/>
          <a:p>
            <a:pPr indent="-336867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●"/>
            </a:pPr>
            <a:r>
              <a:rPr b="1" lang="en" sz="2200">
                <a:solidFill>
                  <a:srgbClr val="F0800E"/>
                </a:solidFill>
              </a:rPr>
              <a:t>YouTube </a:t>
            </a:r>
            <a:r>
              <a:rPr b="1" lang="en" sz="2200"/>
              <a:t>ou </a:t>
            </a:r>
            <a:r>
              <a:rPr b="1" lang="en" sz="2200">
                <a:solidFill>
                  <a:srgbClr val="5B7FBF"/>
                </a:solidFill>
              </a:rPr>
              <a:t>Netflix </a:t>
            </a:r>
            <a:r>
              <a:rPr b="1" lang="en" sz="2200"/>
              <a:t>?</a:t>
            </a:r>
            <a:endParaRPr b="1" sz="2200"/>
          </a:p>
          <a:p>
            <a:pPr indent="-33686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 sz="2200">
                <a:solidFill>
                  <a:srgbClr val="F0800E"/>
                </a:solidFill>
              </a:rPr>
              <a:t>Des photos </a:t>
            </a:r>
            <a:r>
              <a:rPr b="1" lang="en" sz="2200"/>
              <a:t>ou des </a:t>
            </a:r>
            <a:r>
              <a:rPr b="1" lang="en" sz="2200">
                <a:solidFill>
                  <a:srgbClr val="5B7FBF"/>
                </a:solidFill>
              </a:rPr>
              <a:t>vidéos </a:t>
            </a:r>
            <a:r>
              <a:rPr b="1" lang="en" sz="2200">
                <a:solidFill>
                  <a:srgbClr val="F0800E"/>
                </a:solidFill>
              </a:rPr>
              <a:t>drôles </a:t>
            </a:r>
            <a:r>
              <a:rPr b="1" lang="en" sz="2200"/>
              <a:t>?</a:t>
            </a:r>
            <a:endParaRPr b="1" sz="2200"/>
          </a:p>
          <a:p>
            <a:pPr indent="-33686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 sz="2200">
                <a:solidFill>
                  <a:srgbClr val="F0800E"/>
                </a:solidFill>
              </a:rPr>
              <a:t>Pas d'internet pendant une semaine </a:t>
            </a:r>
            <a:r>
              <a:rPr b="1" lang="en" sz="2200"/>
              <a:t>ou </a:t>
            </a:r>
            <a:r>
              <a:rPr b="1" lang="en" sz="2200">
                <a:solidFill>
                  <a:srgbClr val="5B7FBF"/>
                </a:solidFill>
              </a:rPr>
              <a:t>pas d'amis pendant un mois </a:t>
            </a:r>
            <a:r>
              <a:rPr b="1" lang="en" sz="2200"/>
              <a:t>?</a:t>
            </a:r>
            <a:endParaRPr b="1" sz="2200"/>
          </a:p>
          <a:p>
            <a:pPr indent="-33686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 sz="2200">
                <a:solidFill>
                  <a:srgbClr val="F0800E"/>
                </a:solidFill>
              </a:rPr>
              <a:t>Se connecter pendant 24 heures d'affilée </a:t>
            </a:r>
            <a:r>
              <a:rPr b="1" lang="en" sz="2200"/>
              <a:t>ou </a:t>
            </a:r>
            <a:r>
              <a:rPr b="1" lang="en" sz="2200">
                <a:solidFill>
                  <a:srgbClr val="5B7FBF"/>
                </a:solidFill>
              </a:rPr>
              <a:t>pas d'internet pendant 24 heures </a:t>
            </a:r>
            <a:r>
              <a:rPr b="1" lang="en" sz="2200"/>
              <a:t>?</a:t>
            </a:r>
            <a:endParaRPr b="1" sz="2200"/>
          </a:p>
          <a:p>
            <a:pPr indent="-33686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 sz="2200">
                <a:solidFill>
                  <a:srgbClr val="F0800E"/>
                </a:solidFill>
              </a:rPr>
              <a:t>Streaming musical </a:t>
            </a:r>
            <a:r>
              <a:rPr b="1" lang="en" sz="2200"/>
              <a:t>ou </a:t>
            </a:r>
            <a:r>
              <a:rPr b="1" lang="en" sz="2200">
                <a:solidFill>
                  <a:srgbClr val="F0800E"/>
                </a:solidFill>
              </a:rPr>
              <a:t>streaming </a:t>
            </a:r>
            <a:r>
              <a:rPr b="1" lang="en" sz="2200">
                <a:solidFill>
                  <a:srgbClr val="5B7FBF"/>
                </a:solidFill>
              </a:rPr>
              <a:t>vidéo </a:t>
            </a:r>
            <a:r>
              <a:rPr b="1" lang="en" sz="2200"/>
              <a:t>?</a:t>
            </a:r>
            <a:endParaRPr b="1" sz="2200"/>
          </a:p>
          <a:p>
            <a:pPr indent="-33686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 sz="2200">
                <a:solidFill>
                  <a:srgbClr val="F0800E"/>
                </a:solidFill>
              </a:rPr>
              <a:t>Jeux </a:t>
            </a:r>
            <a:r>
              <a:rPr b="1" lang="en" sz="2200"/>
              <a:t>ou </a:t>
            </a:r>
            <a:r>
              <a:rPr b="1" lang="en" sz="2200">
                <a:solidFill>
                  <a:srgbClr val="5B7FBF"/>
                </a:solidFill>
              </a:rPr>
              <a:t>médias sociaux </a:t>
            </a:r>
            <a:r>
              <a:rPr b="1" lang="en" sz="2200"/>
              <a:t>?</a:t>
            </a:r>
            <a:endParaRPr b="1" sz="2200"/>
          </a:p>
          <a:p>
            <a:pPr indent="-33686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 sz="2200">
                <a:solidFill>
                  <a:srgbClr val="F0800E"/>
                </a:solidFill>
              </a:rPr>
              <a:t>Être "vous" en ligne </a:t>
            </a:r>
            <a:r>
              <a:rPr b="1" lang="en" sz="2200"/>
              <a:t>ou </a:t>
            </a:r>
            <a:r>
              <a:rPr b="1" lang="en" sz="2200">
                <a:solidFill>
                  <a:srgbClr val="5B7FBF"/>
                </a:solidFill>
              </a:rPr>
              <a:t>être quelqu'un de différent en ligne </a:t>
            </a:r>
            <a:r>
              <a:rPr b="1" lang="en" sz="2200"/>
              <a:t>?</a:t>
            </a:r>
            <a:endParaRPr b="1"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2900"/>
              <a:t>Ma vie en ligne</a:t>
            </a:r>
            <a:endParaRPr sz="2900"/>
          </a:p>
        </p:txBody>
      </p:sp>
      <p:sp>
        <p:nvSpPr>
          <p:cNvPr id="106" name="Google Shape;106;p5"/>
          <p:cNvSpPr/>
          <p:nvPr/>
        </p:nvSpPr>
        <p:spPr>
          <a:xfrm>
            <a:off x="422825" y="973100"/>
            <a:ext cx="2328600" cy="3353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B52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Mes applications/jeux préférés :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5"/>
          <p:cNvSpPr/>
          <p:nvPr/>
        </p:nvSpPr>
        <p:spPr>
          <a:xfrm>
            <a:off x="2880525" y="973100"/>
            <a:ext cx="1452000" cy="3353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5B7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Pourquoi je les apprécie :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5"/>
          <p:cNvSpPr/>
          <p:nvPr/>
        </p:nvSpPr>
        <p:spPr>
          <a:xfrm>
            <a:off x="4500575" y="285625"/>
            <a:ext cx="4401900" cy="1371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5B7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Défis/risques auxquels je suis confronté en ligne :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5"/>
          <p:cNvSpPr/>
          <p:nvPr/>
        </p:nvSpPr>
        <p:spPr>
          <a:xfrm>
            <a:off x="4500575" y="1787600"/>
            <a:ext cx="4401900" cy="1371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B52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Comment je gère ces risques :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5"/>
          <p:cNvSpPr/>
          <p:nvPr/>
        </p:nvSpPr>
        <p:spPr>
          <a:xfrm>
            <a:off x="4500575" y="3289575"/>
            <a:ext cx="4401900" cy="1371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080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Comment je veux que les adultes/autres m'aident :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Partagez vos idées</a:t>
            </a:r>
            <a:endParaRPr/>
          </a:p>
        </p:txBody>
      </p:sp>
      <p:sp>
        <p:nvSpPr>
          <p:cNvPr id="116" name="Google Shape;116;p6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b="1" lang="en" sz="2000"/>
              <a:t>Partagez vos réflexions et vos idées avec le groupe.</a:t>
            </a:r>
            <a:endParaRPr b="1"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b="1" lang="en" sz="2000"/>
              <a:t>Comment les partager avec d'autres personnes de votre communauté ?</a:t>
            </a:r>
            <a:endParaRPr b="1" sz="2000"/>
          </a:p>
        </p:txBody>
      </p:sp>
      <p:pic>
        <p:nvPicPr>
          <p:cNvPr id="117" name="Google Shape;11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1473" y="980700"/>
            <a:ext cx="3018600" cy="301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