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PT Sans Narrow" panose="020B0506020203020204" pitchFamily="34" charset="77"/>
      <p:regular r:id="rId15"/>
      <p:bold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eee53f54ff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eee53f54ff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eee53f54ff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eee53f54ff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eee53f54ff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eee53f54ff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eee53f54ff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eee53f54ff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eee53f54ff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eee53f54ff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eee53f54ff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eee53f54ff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eee53f54ff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eee53f54ff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eee53f54ff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eee53f54ff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hyperlink" Target="https://www.twitter.com/hashtag/kidactions" TargetMode="External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hyperlink" Target="http://www.kidactions.e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hyperlink" Target="https://www.twitter.com/kidactions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hyperlink" Target="https://www.instagram.com/kidactions" TargetMode="Externa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25780" y="1548184"/>
            <a:ext cx="4466700" cy="16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B527B"/>
              </a:buClr>
              <a:buSzPts val="3300"/>
              <a:buFont typeface="Calibri"/>
              <a:buNone/>
              <a:defRPr sz="3300" b="1">
                <a:solidFill>
                  <a:srgbClr val="3B527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25780" y="3321647"/>
            <a:ext cx="4466700" cy="11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2"/>
          <p:cNvSpPr>
            <a:spLocks noGrp="1"/>
          </p:cNvSpPr>
          <p:nvPr>
            <p:ph type="pic" idx="2"/>
          </p:nvPr>
        </p:nvSpPr>
        <p:spPr>
          <a:xfrm>
            <a:off x="5172075" y="535781"/>
            <a:ext cx="3446100" cy="39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9" name="Google Shape;19;p2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11774" y="4586570"/>
            <a:ext cx="865626" cy="320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73678" y="4448687"/>
            <a:ext cx="596319" cy="596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" descr="A picture containing text, accessory, enamel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3100" y="4429060"/>
            <a:ext cx="635571" cy="635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" descr="Graphical user interface, text&#10;&#10;Description automatically generated with medium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78713" y="4596545"/>
            <a:ext cx="841686" cy="30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21714" y="4576376"/>
            <a:ext cx="844478" cy="340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20650" y="4502630"/>
            <a:ext cx="2261564" cy="488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2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44625" y="526695"/>
            <a:ext cx="4475177" cy="848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d slide">
  <p:cSld name="End slid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/>
          <p:nvPr/>
        </p:nvSpPr>
        <p:spPr>
          <a:xfrm>
            <a:off x="2819045" y="3018101"/>
            <a:ext cx="35058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www.kidactions.eu</a:t>
            </a:r>
            <a:r>
              <a:rPr lang="en" sz="1800" b="1" i="0" u="none" strike="noStrike" cap="none">
                <a:solidFill>
                  <a:srgbClr val="3B527B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" sz="1800" b="1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#KidActions</a:t>
            </a:r>
            <a:endParaRPr sz="1800" b="1" i="0" u="none" strike="noStrike" cap="none">
              <a:solidFill>
                <a:srgbClr val="3B52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" name="Google Shape;57;p11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11774" y="4586570"/>
            <a:ext cx="865626" cy="320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1" descr="Logo, company nam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73678" y="4448687"/>
            <a:ext cx="596319" cy="596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1" descr="A picture containing text, accessory, enamel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73100" y="4429060"/>
            <a:ext cx="635571" cy="635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1" descr="Graphical user interface, text&#10;&#10;Description automatically generated with medium confidenc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78713" y="4596545"/>
            <a:ext cx="841686" cy="30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821714" y="4576376"/>
            <a:ext cx="844478" cy="340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20650" y="4502630"/>
            <a:ext cx="2261564" cy="488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754081" y="710096"/>
            <a:ext cx="3623318" cy="2274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" name="Google Shape;64;p11"/>
          <p:cNvGrpSpPr/>
          <p:nvPr/>
        </p:nvGrpSpPr>
        <p:grpSpPr>
          <a:xfrm>
            <a:off x="6286757" y="4037982"/>
            <a:ext cx="1269324" cy="500175"/>
            <a:chOff x="4119565" y="4632261"/>
            <a:chExt cx="1692432" cy="666900"/>
          </a:xfrm>
        </p:grpSpPr>
        <p:sp>
          <p:nvSpPr>
            <p:cNvPr id="65" name="Google Shape;65;p11"/>
            <p:cNvSpPr txBox="1"/>
            <p:nvPr/>
          </p:nvSpPr>
          <p:spPr>
            <a:xfrm>
              <a:off x="4374097" y="4632261"/>
              <a:ext cx="14379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1" i="0" u="sng" strike="noStrike" cap="none">
                  <a:solidFill>
                    <a:schemeClr val="hlink"/>
                  </a:solidFill>
                  <a:latin typeface="PT Sans Narrow"/>
                  <a:ea typeface="PT Sans Narrow"/>
                  <a:cs typeface="PT Sans Narrow"/>
                  <a:sym typeface="PT Sans Narrow"/>
                  <a:hlinkClick r:id="rId11"/>
                </a:rPr>
                <a:t>@KidActions</a:t>
              </a:r>
              <a:endParaRPr sz="1400" b="1" i="0" u="none" strike="noStrike" cap="none">
                <a:solidFill>
                  <a:srgbClr val="3B5C98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pic>
          <p:nvPicPr>
            <p:cNvPr id="66" name="Google Shape;66;p11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4119565" y="4693104"/>
              <a:ext cx="304455" cy="2476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7" name="Google Shape;67;p11"/>
          <p:cNvGrpSpPr/>
          <p:nvPr/>
        </p:nvGrpSpPr>
        <p:grpSpPr>
          <a:xfrm>
            <a:off x="7563279" y="4037982"/>
            <a:ext cx="1352146" cy="500175"/>
            <a:chOff x="6280917" y="4632261"/>
            <a:chExt cx="1802862" cy="666900"/>
          </a:xfrm>
        </p:grpSpPr>
        <p:pic>
          <p:nvPicPr>
            <p:cNvPr id="68" name="Google Shape;68;p11" descr="instagram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6280917" y="4684650"/>
              <a:ext cx="264554" cy="2645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" name="Google Shape;69;p11"/>
            <p:cNvSpPr txBox="1"/>
            <p:nvPr/>
          </p:nvSpPr>
          <p:spPr>
            <a:xfrm>
              <a:off x="6554979" y="4632261"/>
              <a:ext cx="15288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1" i="0" u="sng" strike="noStrike" cap="none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14"/>
                </a:rPr>
                <a:t>@</a:t>
              </a:r>
              <a:r>
                <a:rPr lang="en" sz="1400" b="1" i="0" u="sng" strike="noStrike" cap="none">
                  <a:solidFill>
                    <a:schemeClr val="hlink"/>
                  </a:solidFill>
                  <a:latin typeface="PT Sans Narrow"/>
                  <a:ea typeface="PT Sans Narrow"/>
                  <a:cs typeface="PT Sans Narrow"/>
                  <a:sym typeface="PT Sans Narrow"/>
                  <a:hlinkClick r:id="rId14"/>
                </a:rPr>
                <a:t>KidActions</a:t>
              </a:r>
              <a:endParaRPr sz="1400" b="1" i="0" u="none" strike="noStrike" cap="none">
                <a:solidFill>
                  <a:srgbClr val="3B5C98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4500"/>
              <a:buFont typeface="PT Sans Narrow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body" idx="1"/>
          </p:nvPr>
        </p:nvSpPr>
        <p:spPr>
          <a:xfrm>
            <a:off x="623888" y="3505913"/>
            <a:ext cx="7886700" cy="1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3B527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3300"/>
              <a:buFont typeface="PT Sans Narrow"/>
              <a:buNone/>
              <a:defRPr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8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5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560344" y="1044723"/>
            <a:ext cx="3954600" cy="3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4629150" y="1044723"/>
            <a:ext cx="3886200" cy="3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560344" y="1070099"/>
            <a:ext cx="39378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F0800E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2"/>
          </p:nvPr>
        </p:nvSpPr>
        <p:spPr>
          <a:xfrm>
            <a:off x="560344" y="1749751"/>
            <a:ext cx="3937800" cy="28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3"/>
          </p:nvPr>
        </p:nvSpPr>
        <p:spPr>
          <a:xfrm>
            <a:off x="4629150" y="1070099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F0800E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4"/>
          </p:nvPr>
        </p:nvSpPr>
        <p:spPr>
          <a:xfrm>
            <a:off x="4629150" y="1749751"/>
            <a:ext cx="3887400" cy="28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5780" y="4625556"/>
            <a:ext cx="1854046" cy="400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8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87301" y="4680762"/>
            <a:ext cx="1530918" cy="29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body" idx="1"/>
          </p:nvPr>
        </p:nvSpPr>
        <p:spPr>
          <a:xfrm>
            <a:off x="3717421" y="335407"/>
            <a:ext cx="4799100" cy="43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2"/>
          </p:nvPr>
        </p:nvSpPr>
        <p:spPr>
          <a:xfrm>
            <a:off x="560344" y="1442102"/>
            <a:ext cx="3018600" cy="3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2400"/>
              <a:buFont typeface="PT Sans Narrow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>
            <a:spLocks noGrp="1"/>
          </p:cNvSpPr>
          <p:nvPr>
            <p:ph type="pic" idx="2"/>
          </p:nvPr>
        </p:nvSpPr>
        <p:spPr>
          <a:xfrm>
            <a:off x="3717421" y="335407"/>
            <a:ext cx="4768500" cy="4311300"/>
          </a:xfrm>
          <a:prstGeom prst="rect">
            <a:avLst/>
          </a:prstGeom>
          <a:solidFill>
            <a:srgbClr val="ADBFDF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560344" y="1422874"/>
            <a:ext cx="3018600" cy="32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2400"/>
              <a:buFont typeface="PT Sans Narrow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3300"/>
              <a:buFont typeface="PT Sans Narrow"/>
              <a:buNone/>
              <a:defRPr sz="3300" b="1" i="0" u="none" strike="noStrike" cap="none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8" name="Google Shape;8;p1"/>
          <p:cNvGrpSpPr/>
          <p:nvPr/>
        </p:nvGrpSpPr>
        <p:grpSpPr>
          <a:xfrm>
            <a:off x="57287" y="392407"/>
            <a:ext cx="128615" cy="450530"/>
            <a:chOff x="5434149" y="2046369"/>
            <a:chExt cx="548700" cy="848136"/>
          </a:xfrm>
        </p:grpSpPr>
        <p:cxnSp>
          <p:nvCxnSpPr>
            <p:cNvPr id="9" name="Google Shape;9;p1"/>
            <p:cNvCxnSpPr/>
            <p:nvPr/>
          </p:nvCxnSpPr>
          <p:spPr>
            <a:xfrm rot="10800000" flipH="1">
              <a:off x="5434149" y="2046369"/>
              <a:ext cx="548700" cy="156900"/>
            </a:xfrm>
            <a:prstGeom prst="straightConnector1">
              <a:avLst/>
            </a:prstGeom>
            <a:noFill/>
            <a:ln w="127000" cap="rnd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" name="Google Shape;10;p1"/>
            <p:cNvCxnSpPr/>
            <p:nvPr/>
          </p:nvCxnSpPr>
          <p:spPr>
            <a:xfrm>
              <a:off x="5434149" y="2456150"/>
              <a:ext cx="548700" cy="0"/>
            </a:xfrm>
            <a:prstGeom prst="straightConnector1">
              <a:avLst/>
            </a:prstGeom>
            <a:noFill/>
            <a:ln w="127000" cap="rnd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" name="Google Shape;11;p1"/>
            <p:cNvCxnSpPr/>
            <p:nvPr/>
          </p:nvCxnSpPr>
          <p:spPr>
            <a:xfrm>
              <a:off x="5434149" y="2737605"/>
              <a:ext cx="548700" cy="156900"/>
            </a:xfrm>
            <a:prstGeom prst="straightConnector1">
              <a:avLst/>
            </a:prstGeom>
            <a:noFill/>
            <a:ln w="127000" cap="rnd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12" name="Google Shape;12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25780" y="4625556"/>
            <a:ext cx="1854046" cy="400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" descr="Icon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087301" y="4680762"/>
            <a:ext cx="1530918" cy="29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"/>
          <p:cNvSpPr/>
          <p:nvPr/>
        </p:nvSpPr>
        <p:spPr>
          <a:xfrm>
            <a:off x="0" y="180690"/>
            <a:ext cx="328500" cy="9732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>
            <a:spLocks noGrp="1"/>
          </p:cNvSpPr>
          <p:nvPr>
            <p:ph type="ctrTitle"/>
          </p:nvPr>
        </p:nvSpPr>
        <p:spPr>
          <a:xfrm>
            <a:off x="525780" y="1548184"/>
            <a:ext cx="4466700" cy="16188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Définition</a:t>
            </a:r>
            <a:r>
              <a:rPr lang="en" dirty="0"/>
              <a:t> de la </a:t>
            </a:r>
            <a:r>
              <a:rPr lang="en" dirty="0" err="1"/>
              <a:t>cyberintimidation</a:t>
            </a:r>
            <a:endParaRPr dirty="0"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1"/>
          </p:nvPr>
        </p:nvSpPr>
        <p:spPr>
          <a:xfrm>
            <a:off x="525780" y="3321647"/>
            <a:ext cx="4466700" cy="1132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Comprendre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11-13 ans, 14-18 ans</a:t>
            </a:r>
            <a:endParaRPr/>
          </a:p>
        </p:txBody>
      </p:sp>
      <p:pic>
        <p:nvPicPr>
          <p:cNvPr id="80" name="Google Shape;80;p13"/>
          <p:cNvPicPr preferRelativeResize="0"/>
          <p:nvPr/>
        </p:nvPicPr>
        <p:blipFill rotWithShape="1">
          <a:blip r:embed="rId3">
            <a:alphaModFix/>
          </a:blip>
          <a:srcRect l="12860" t="15768" r="13900" b="17839"/>
          <a:stretch/>
        </p:blipFill>
        <p:spPr>
          <a:xfrm>
            <a:off x="5591875" y="1015275"/>
            <a:ext cx="3013228" cy="273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Définition de la cyberintimidation</a:t>
            </a:r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body" idx="1"/>
          </p:nvPr>
        </p:nvSpPr>
        <p:spPr>
          <a:xfrm>
            <a:off x="560344" y="777750"/>
            <a:ext cx="8023200" cy="3588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Durée : </a:t>
            </a:r>
            <a:r>
              <a:rPr lang="en" b="1" dirty="0"/>
              <a:t>25 minutes</a:t>
            </a:r>
            <a:endParaRPr b="1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 err="1"/>
              <a:t>Résultats</a:t>
            </a:r>
            <a:r>
              <a:rPr lang="en" dirty="0"/>
              <a:t> de </a:t>
            </a:r>
            <a:r>
              <a:rPr lang="en" dirty="0" err="1"/>
              <a:t>l'apprentissage</a:t>
            </a:r>
            <a:r>
              <a:rPr lang="en" dirty="0"/>
              <a:t> :</a:t>
            </a:r>
            <a:endParaRPr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b="1" dirty="0"/>
              <a:t>Les </a:t>
            </a:r>
            <a:r>
              <a:rPr lang="en" b="1" dirty="0" err="1"/>
              <a:t>apprenants</a:t>
            </a:r>
            <a:r>
              <a:rPr lang="en" b="1" dirty="0"/>
              <a:t> </a:t>
            </a:r>
            <a:r>
              <a:rPr lang="en" b="1" dirty="0" err="1"/>
              <a:t>seront</a:t>
            </a:r>
            <a:r>
              <a:rPr lang="en" b="1" dirty="0"/>
              <a:t> </a:t>
            </a:r>
            <a:r>
              <a:rPr lang="en" b="1" dirty="0" err="1"/>
              <a:t>capables</a:t>
            </a:r>
            <a:r>
              <a:rPr lang="en" b="1" dirty="0"/>
              <a:t> de :</a:t>
            </a:r>
            <a:endParaRPr b="1" dirty="0"/>
          </a:p>
          <a:p>
            <a:pPr marL="457200" lvl="0" indent="-361950" algn="l" rtl="0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 b="1" dirty="0"/>
              <a:t>Identifier les </a:t>
            </a:r>
            <a:r>
              <a:rPr lang="en" b="1" dirty="0" err="1"/>
              <a:t>principales</a:t>
            </a:r>
            <a:r>
              <a:rPr lang="en" b="1" dirty="0"/>
              <a:t> </a:t>
            </a:r>
            <a:r>
              <a:rPr lang="en" b="1" dirty="0" err="1"/>
              <a:t>caractéristiques</a:t>
            </a:r>
            <a:r>
              <a:rPr lang="en" b="1" dirty="0"/>
              <a:t> du </a:t>
            </a:r>
            <a:r>
              <a:rPr lang="en" b="1" dirty="0" err="1"/>
              <a:t>comportement</a:t>
            </a:r>
            <a:r>
              <a:rPr lang="en" b="1" dirty="0"/>
              <a:t> de </a:t>
            </a:r>
            <a:r>
              <a:rPr lang="en" b="1" dirty="0" err="1"/>
              <a:t>cyberintimidation</a:t>
            </a:r>
            <a:r>
              <a:rPr lang="en" b="1" dirty="0"/>
              <a:t>.</a:t>
            </a:r>
            <a:endParaRPr b="1"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b="1" dirty="0" err="1"/>
              <a:t>Contribuez</a:t>
            </a:r>
            <a:r>
              <a:rPr lang="en" b="1" dirty="0"/>
              <a:t> </a:t>
            </a:r>
            <a:r>
              <a:rPr lang="en" b="1" dirty="0" err="1"/>
              <a:t>à</a:t>
            </a:r>
            <a:r>
              <a:rPr lang="en" b="1" dirty="0"/>
              <a:t> </a:t>
            </a:r>
            <a:r>
              <a:rPr lang="en" b="1" dirty="0" err="1"/>
              <a:t>une</a:t>
            </a:r>
            <a:r>
              <a:rPr lang="en" b="1" dirty="0"/>
              <a:t> </a:t>
            </a:r>
            <a:r>
              <a:rPr lang="en" b="1" dirty="0" err="1"/>
              <a:t>définition</a:t>
            </a:r>
            <a:r>
              <a:rPr lang="en" b="1" dirty="0"/>
              <a:t> de la </a:t>
            </a:r>
            <a:r>
              <a:rPr lang="en" b="1" dirty="0" err="1"/>
              <a:t>cyberintimidation</a:t>
            </a:r>
            <a:r>
              <a:rPr lang="en" b="1" dirty="0"/>
              <a:t> </a:t>
            </a:r>
            <a:r>
              <a:rPr lang="en" b="1" dirty="0" err="1"/>
              <a:t>convenue</a:t>
            </a:r>
            <a:r>
              <a:rPr lang="en" b="1" dirty="0"/>
              <a:t> par la </a:t>
            </a:r>
            <a:r>
              <a:rPr lang="en" b="1" dirty="0" err="1"/>
              <a:t>classe</a:t>
            </a:r>
            <a:r>
              <a:rPr lang="en" b="1" dirty="0"/>
              <a:t> </a:t>
            </a:r>
            <a:r>
              <a:rPr lang="en" b="1" dirty="0" err="1"/>
              <a:t>ou</a:t>
            </a:r>
            <a:r>
              <a:rPr lang="en" b="1" dirty="0"/>
              <a:t> le </a:t>
            </a:r>
            <a:r>
              <a:rPr lang="en" b="1" dirty="0" err="1"/>
              <a:t>groupe</a:t>
            </a:r>
            <a:r>
              <a:rPr lang="en" b="1" dirty="0"/>
              <a:t>.</a:t>
            </a:r>
            <a:endParaRPr b="1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 err="1"/>
              <a:t>Vocabulaire</a:t>
            </a:r>
            <a:r>
              <a:rPr lang="en" dirty="0"/>
              <a:t> </a:t>
            </a:r>
            <a:r>
              <a:rPr lang="en" dirty="0" err="1"/>
              <a:t>clé</a:t>
            </a:r>
            <a:r>
              <a:rPr lang="en" dirty="0"/>
              <a:t> : </a:t>
            </a:r>
            <a:r>
              <a:rPr lang="en" b="1" dirty="0" err="1"/>
              <a:t>cyberintimidation</a:t>
            </a:r>
            <a:r>
              <a:rPr lang="en" b="1" dirty="0"/>
              <a:t>, intimidation, menace, </a:t>
            </a:r>
            <a:r>
              <a:rPr lang="en" b="1" dirty="0" err="1"/>
              <a:t>cible</a:t>
            </a:r>
            <a:r>
              <a:rPr lang="en" b="1" dirty="0"/>
              <a:t>, </a:t>
            </a:r>
            <a:r>
              <a:rPr lang="en" b="1" dirty="0" err="1"/>
              <a:t>répété</a:t>
            </a:r>
            <a:r>
              <a:rPr lang="en" b="1" dirty="0"/>
              <a:t>, </a:t>
            </a:r>
            <a:r>
              <a:rPr lang="en" b="1" dirty="0" err="1"/>
              <a:t>intentionnel</a:t>
            </a:r>
            <a:r>
              <a:rPr lang="en" b="1" dirty="0"/>
              <a:t>, </a:t>
            </a:r>
            <a:r>
              <a:rPr lang="en" b="1" dirty="0" err="1"/>
              <a:t>harcèlement</a:t>
            </a:r>
            <a:r>
              <a:rPr lang="en" b="1" dirty="0"/>
              <a:t>, discrimination, </a:t>
            </a:r>
            <a:r>
              <a:rPr lang="en" b="1" dirty="0" err="1"/>
              <a:t>stéréotypes</a:t>
            </a:r>
            <a:r>
              <a:rPr lang="en" b="1" dirty="0"/>
              <a:t>, bien-</a:t>
            </a:r>
            <a:r>
              <a:rPr lang="en" b="1" dirty="0" err="1"/>
              <a:t>être</a:t>
            </a:r>
            <a:r>
              <a:rPr lang="en" b="1" dirty="0"/>
              <a:t>, </a:t>
            </a:r>
            <a:r>
              <a:rPr lang="en" b="1" dirty="0" err="1"/>
              <a:t>discours</a:t>
            </a:r>
            <a:r>
              <a:rPr lang="en" b="1" dirty="0"/>
              <a:t> de </a:t>
            </a:r>
            <a:r>
              <a:rPr lang="en" b="1" dirty="0" err="1"/>
              <a:t>haine</a:t>
            </a:r>
            <a:r>
              <a:rPr lang="en" b="1" dirty="0"/>
              <a:t>, droits de </a:t>
            </a:r>
            <a:r>
              <a:rPr lang="en" b="1" dirty="0" err="1"/>
              <a:t>l'homme</a:t>
            </a:r>
            <a:r>
              <a:rPr lang="en" b="1" dirty="0"/>
              <a:t>, </a:t>
            </a:r>
            <a:r>
              <a:rPr lang="en" b="1" dirty="0" err="1"/>
              <a:t>illégal</a:t>
            </a:r>
            <a:r>
              <a:rPr lang="en" b="1" dirty="0"/>
              <a:t>.</a:t>
            </a:r>
            <a:endParaRPr b="1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 err="1"/>
              <a:t>Ressources</a:t>
            </a:r>
            <a:r>
              <a:rPr lang="en" dirty="0"/>
              <a:t> : </a:t>
            </a:r>
            <a:r>
              <a:rPr lang="en" b="1" dirty="0"/>
              <a:t>Notes </a:t>
            </a:r>
            <a:r>
              <a:rPr lang="en" b="1" dirty="0" err="1"/>
              <a:t>autocollantes</a:t>
            </a:r>
            <a:r>
              <a:rPr lang="en" b="1" dirty="0"/>
              <a:t>, </a:t>
            </a:r>
            <a:r>
              <a:rPr lang="en" b="1" dirty="0" err="1"/>
              <a:t>grandes</a:t>
            </a:r>
            <a:r>
              <a:rPr lang="en" b="1" dirty="0"/>
              <a:t> </a:t>
            </a:r>
            <a:r>
              <a:rPr lang="en" b="1" dirty="0" err="1"/>
              <a:t>feuilles</a:t>
            </a:r>
            <a:r>
              <a:rPr lang="en" b="1" dirty="0"/>
              <a:t> de papier, </a:t>
            </a:r>
            <a:r>
              <a:rPr lang="en" b="1" dirty="0" err="1"/>
              <a:t>stylos</a:t>
            </a:r>
            <a:r>
              <a:rPr lang="en" b="1" dirty="0"/>
              <a:t>.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 clés</a:t>
            </a:r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body" idx="1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61950" algn="l" rtl="0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Que pensez-vous de la cyberintimidation ?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Comment la cyberintimidation peut-elle se produire et qui est impliqué ?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Que peut ressentir une personne victime de cyberintimidation ?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La cyberintimidation est-elle toujours d'actualité si la personne visée n'est pas affectée ?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Quelles sont les principales caractéristiques de la cyberintimidation ?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Comment définiriez-vous la cyberintimidation 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Dans la tête d'une brute</a:t>
            </a:r>
            <a:endParaRPr sz="2900"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/>
          </p:nvPr>
        </p:nvSpPr>
        <p:spPr>
          <a:xfrm>
            <a:off x="560344" y="1247946"/>
            <a:ext cx="3018600" cy="3223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200" b="1" dirty="0" err="1"/>
              <a:t>Imaginez</a:t>
            </a:r>
            <a:r>
              <a:rPr lang="en" sz="2200" b="1" dirty="0"/>
              <a:t> que </a:t>
            </a:r>
            <a:r>
              <a:rPr lang="en" sz="2200" b="1" dirty="0" err="1"/>
              <a:t>vous</a:t>
            </a:r>
            <a:r>
              <a:rPr lang="en" sz="2200" b="1" dirty="0"/>
              <a:t> </a:t>
            </a:r>
            <a:r>
              <a:rPr lang="en" sz="2200" b="1" dirty="0" err="1"/>
              <a:t>êtes</a:t>
            </a:r>
            <a:r>
              <a:rPr lang="en" sz="2200" b="1" dirty="0"/>
              <a:t> </a:t>
            </a:r>
            <a:r>
              <a:rPr lang="en" sz="2200" b="1" dirty="0" err="1"/>
              <a:t>une</a:t>
            </a:r>
            <a:r>
              <a:rPr lang="en" sz="2200" b="1" dirty="0"/>
              <a:t> brute. </a:t>
            </a:r>
            <a:endParaRPr sz="2200" b="1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200" dirty="0" err="1"/>
              <a:t>Combien</a:t>
            </a:r>
            <a:r>
              <a:rPr lang="en" sz="2200" dirty="0"/>
              <a:t> de </a:t>
            </a:r>
            <a:r>
              <a:rPr lang="en" sz="2200" dirty="0" err="1"/>
              <a:t>façons</a:t>
            </a:r>
            <a:r>
              <a:rPr lang="en" sz="2200" dirty="0"/>
              <a:t> </a:t>
            </a:r>
            <a:r>
              <a:rPr lang="en" sz="2200" dirty="0" err="1"/>
              <a:t>différentes</a:t>
            </a:r>
            <a:r>
              <a:rPr lang="en" sz="2200" dirty="0"/>
              <a:t> </a:t>
            </a:r>
            <a:r>
              <a:rPr lang="en" sz="2200" dirty="0" err="1"/>
              <a:t>pouvez-vous</a:t>
            </a:r>
            <a:r>
              <a:rPr lang="en" sz="2200" dirty="0"/>
              <a:t> imaginer pour </a:t>
            </a:r>
            <a:r>
              <a:rPr lang="en" sz="2200" dirty="0" err="1"/>
              <a:t>intimider</a:t>
            </a:r>
            <a:r>
              <a:rPr lang="en" sz="2200" dirty="0"/>
              <a:t> </a:t>
            </a:r>
            <a:r>
              <a:rPr lang="en" sz="2200" dirty="0" err="1"/>
              <a:t>quelqu'un</a:t>
            </a:r>
            <a:r>
              <a:rPr lang="en" sz="2200" dirty="0"/>
              <a:t> </a:t>
            </a:r>
            <a:r>
              <a:rPr lang="en" sz="2200" dirty="0" err="1"/>
              <a:t>en</a:t>
            </a:r>
            <a:r>
              <a:rPr lang="en" sz="2200" dirty="0"/>
              <a:t> </a:t>
            </a:r>
            <a:r>
              <a:rPr lang="en" sz="2200" dirty="0" err="1"/>
              <a:t>utilisant</a:t>
            </a:r>
            <a:r>
              <a:rPr lang="en" sz="2200" dirty="0"/>
              <a:t> </a:t>
            </a:r>
            <a:r>
              <a:rPr lang="en" sz="2200" dirty="0" err="1"/>
              <a:t>l'internet</a:t>
            </a:r>
            <a:r>
              <a:rPr lang="en" sz="2200" dirty="0"/>
              <a:t> et la </a:t>
            </a:r>
            <a:r>
              <a:rPr lang="en" sz="2200" dirty="0" err="1"/>
              <a:t>technologie</a:t>
            </a:r>
            <a:r>
              <a:rPr lang="en" sz="2200" dirty="0"/>
              <a:t> ?</a:t>
            </a:r>
            <a:endParaRPr sz="2200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200" dirty="0" err="1"/>
              <a:t>Notez</a:t>
            </a:r>
            <a:r>
              <a:rPr lang="en" sz="2200" dirty="0"/>
              <a:t> </a:t>
            </a:r>
            <a:r>
              <a:rPr lang="en" sz="2200" dirty="0" err="1"/>
              <a:t>vos</a:t>
            </a:r>
            <a:r>
              <a:rPr lang="en" sz="2200" dirty="0"/>
              <a:t> </a:t>
            </a:r>
            <a:r>
              <a:rPr lang="en" sz="2200" dirty="0" err="1"/>
              <a:t>idées</a:t>
            </a:r>
            <a:r>
              <a:rPr lang="en" sz="2200" dirty="0"/>
              <a:t> sur </a:t>
            </a:r>
            <a:r>
              <a:rPr lang="en" sz="2200" dirty="0" err="1"/>
              <a:t>votre</a:t>
            </a:r>
            <a:r>
              <a:rPr lang="en" sz="2200" dirty="0"/>
              <a:t> </a:t>
            </a:r>
            <a:r>
              <a:rPr lang="en" sz="2200" dirty="0" err="1"/>
              <a:t>feuille</a:t>
            </a:r>
            <a:r>
              <a:rPr lang="en" sz="2200" dirty="0"/>
              <a:t> de papier.</a:t>
            </a:r>
            <a:endParaRPr sz="2200" dirty="0"/>
          </a:p>
        </p:txBody>
      </p:sp>
      <p:pic>
        <p:nvPicPr>
          <p:cNvPr id="99" name="Google Shape;9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9023" y="746050"/>
            <a:ext cx="3534599" cy="3313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Dans la tête d'une brute</a:t>
            </a:r>
            <a:endParaRPr sz="2900"/>
          </a:p>
        </p:txBody>
      </p:sp>
      <p:pic>
        <p:nvPicPr>
          <p:cNvPr id="105" name="Google Shape;10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3449" y="1570300"/>
            <a:ext cx="2257101" cy="211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7"/>
          <p:cNvSpPr txBox="1"/>
          <p:nvPr/>
        </p:nvSpPr>
        <p:spPr>
          <a:xfrm>
            <a:off x="1633850" y="1042100"/>
            <a:ext cx="1809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Images modifiées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7"/>
          <p:cNvSpPr txBox="1"/>
          <p:nvPr/>
        </p:nvSpPr>
        <p:spPr>
          <a:xfrm>
            <a:off x="646850" y="1654100"/>
            <a:ext cx="1809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Vidéos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7"/>
          <p:cNvSpPr txBox="1"/>
          <p:nvPr/>
        </p:nvSpPr>
        <p:spPr>
          <a:xfrm>
            <a:off x="4859000" y="676650"/>
            <a:ext cx="1809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Photos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7"/>
          <p:cNvSpPr txBox="1"/>
          <p:nvPr/>
        </p:nvSpPr>
        <p:spPr>
          <a:xfrm>
            <a:off x="6524975" y="735725"/>
            <a:ext cx="1809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Messages audio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7"/>
          <p:cNvSpPr txBox="1"/>
          <p:nvPr/>
        </p:nvSpPr>
        <p:spPr>
          <a:xfrm>
            <a:off x="1325025" y="2266100"/>
            <a:ext cx="1809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Messages </a:t>
            </a:r>
            <a:r>
              <a:rPr lang="en" sz="1600" b="1">
                <a:latin typeface="Calibri"/>
                <a:ea typeface="Calibri"/>
                <a:cs typeface="Calibri"/>
                <a:sym typeface="Calibri"/>
              </a:rPr>
              <a:t>publics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7"/>
          <p:cNvSpPr txBox="1"/>
          <p:nvPr/>
        </p:nvSpPr>
        <p:spPr>
          <a:xfrm>
            <a:off x="385875" y="2983425"/>
            <a:ext cx="1809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Messages </a:t>
            </a:r>
            <a:r>
              <a:rPr lang="en" sz="1600" b="1">
                <a:latin typeface="Calibri"/>
                <a:ea typeface="Calibri"/>
                <a:cs typeface="Calibri"/>
                <a:sym typeface="Calibri"/>
              </a:rPr>
              <a:t>privés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7"/>
          <p:cNvSpPr txBox="1"/>
          <p:nvPr/>
        </p:nvSpPr>
        <p:spPr>
          <a:xfrm>
            <a:off x="1010675" y="3741425"/>
            <a:ext cx="1809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Exclusion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7"/>
          <p:cNvSpPr txBox="1"/>
          <p:nvPr/>
        </p:nvSpPr>
        <p:spPr>
          <a:xfrm>
            <a:off x="2507300" y="4094900"/>
            <a:ext cx="2351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Comportement de harcèlement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7"/>
          <p:cNvSpPr txBox="1"/>
          <p:nvPr/>
        </p:nvSpPr>
        <p:spPr>
          <a:xfrm>
            <a:off x="4814025" y="3854725"/>
            <a:ext cx="1414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Faux comptes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7"/>
          <p:cNvSpPr txBox="1"/>
          <p:nvPr/>
        </p:nvSpPr>
        <p:spPr>
          <a:xfrm>
            <a:off x="5588775" y="1345475"/>
            <a:ext cx="17553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Fausses pages web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7"/>
          <p:cNvSpPr txBox="1"/>
          <p:nvPr/>
        </p:nvSpPr>
        <p:spPr>
          <a:xfrm>
            <a:off x="7344075" y="2000425"/>
            <a:ext cx="17553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Mèmes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7"/>
          <p:cNvSpPr txBox="1"/>
          <p:nvPr/>
        </p:nvSpPr>
        <p:spPr>
          <a:xfrm>
            <a:off x="5969700" y="2552313"/>
            <a:ext cx="17553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Messages codés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7"/>
          <p:cNvSpPr txBox="1"/>
          <p:nvPr/>
        </p:nvSpPr>
        <p:spPr>
          <a:xfrm>
            <a:off x="6552125" y="3987538"/>
            <a:ext cx="17553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Discours de haine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7"/>
          <p:cNvSpPr txBox="1"/>
          <p:nvPr/>
        </p:nvSpPr>
        <p:spPr>
          <a:xfrm>
            <a:off x="7070750" y="3214213"/>
            <a:ext cx="17553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Diffusion de rumeurs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>
            <a:spLocks noGrp="1"/>
          </p:cNvSpPr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Sommes-nous d'accord ?</a:t>
            </a:r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body" idx="1"/>
          </p:nvPr>
        </p:nvSpPr>
        <p:spPr>
          <a:xfrm>
            <a:off x="4648250" y="1216000"/>
            <a:ext cx="3868500" cy="2434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B527B"/>
                </a:solidFill>
              </a:rPr>
              <a:t>"La cyberintimidation désigne le préjudice intentionnel et répété que d'autres personnes infligent via un dispositif numérique."</a:t>
            </a:r>
            <a:endParaRPr>
              <a:solidFill>
                <a:srgbClr val="3B527B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B527B"/>
                </a:solidFill>
              </a:rPr>
              <a:t> </a:t>
            </a:r>
            <a:br>
              <a:rPr lang="en">
                <a:solidFill>
                  <a:srgbClr val="3B527B"/>
                </a:solidFill>
              </a:rPr>
            </a:br>
            <a:r>
              <a:rPr lang="en" i="1">
                <a:solidFill>
                  <a:srgbClr val="3B527B"/>
                </a:solidFill>
              </a:rPr>
              <a:t>(Hinduja et Patchin, 2009)</a:t>
            </a:r>
            <a:endParaRPr i="1"/>
          </a:p>
        </p:txBody>
      </p:sp>
      <p:sp>
        <p:nvSpPr>
          <p:cNvPr id="126" name="Google Shape;126;p18"/>
          <p:cNvSpPr txBox="1">
            <a:spLocks noGrp="1"/>
          </p:cNvSpPr>
          <p:nvPr>
            <p:ph type="body" idx="2"/>
          </p:nvPr>
        </p:nvSpPr>
        <p:spPr>
          <a:xfrm>
            <a:off x="560344" y="1442102"/>
            <a:ext cx="3018600" cy="3204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/>
              <a:t>Il n'existe pas de définition communément admise de la cyberintimidation.</a:t>
            </a:r>
            <a:endParaRPr sz="18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/>
              <a:t>Cette définition est tirée du rapport de recherche de KidActions.</a:t>
            </a:r>
            <a:endParaRPr sz="18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/>
              <a:t>Êtes-vous d'accord avec cette définition ?</a:t>
            </a:r>
            <a:endParaRPr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Créons une définition sur laquelle nous sommes tous d'accord :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3900" b="1"/>
              <a:t>La cyberintimidation est...</a:t>
            </a:r>
            <a:endParaRPr sz="3900" b="1"/>
          </a:p>
        </p:txBody>
      </p:sp>
      <p:sp>
        <p:nvSpPr>
          <p:cNvPr id="132" name="Google Shape;132;p19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Notre définition commune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 txBox="1">
            <a:spLocks noGrp="1"/>
          </p:cNvSpPr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Comment pouvons-nous nous souvenir ?</a:t>
            </a:r>
            <a:endParaRPr/>
          </a:p>
        </p:txBody>
      </p:sp>
      <p:sp>
        <p:nvSpPr>
          <p:cNvPr id="138" name="Google Shape;138;p20"/>
          <p:cNvSpPr txBox="1">
            <a:spLocks noGrp="1"/>
          </p:cNvSpPr>
          <p:nvPr>
            <p:ph type="body" idx="1"/>
          </p:nvPr>
        </p:nvSpPr>
        <p:spPr>
          <a:xfrm>
            <a:off x="560344" y="1422874"/>
            <a:ext cx="3018600" cy="3223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/>
              <a:t>Que pourriez-vous créer ou faire pour vous aider à vous souvenir de notre définition commune ?</a:t>
            </a:r>
            <a:endParaRPr sz="2000"/>
          </a:p>
        </p:txBody>
      </p:sp>
      <p:pic>
        <p:nvPicPr>
          <p:cNvPr id="139" name="Google Shape;13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44578">
            <a:off x="6125075" y="305025"/>
            <a:ext cx="2441450" cy="3007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88698" y="609000"/>
            <a:ext cx="1603550" cy="1733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352688">
            <a:off x="3780920" y="2871624"/>
            <a:ext cx="2151382" cy="180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KID_ACTIONS">
      <a:dk1>
        <a:srgbClr val="181818"/>
      </a:dk1>
      <a:lt1>
        <a:srgbClr val="FFFFFF"/>
      </a:lt1>
      <a:dk2>
        <a:srgbClr val="3B527B"/>
      </a:dk2>
      <a:lt2>
        <a:srgbClr val="CBD6EB"/>
      </a:lt2>
      <a:accent1>
        <a:srgbClr val="5B7FBF"/>
      </a:accent1>
      <a:accent2>
        <a:srgbClr val="ADBFDF"/>
      </a:accent2>
      <a:accent3>
        <a:srgbClr val="B66513"/>
      </a:accent3>
      <a:accent4>
        <a:srgbClr val="F0800E"/>
      </a:accent4>
      <a:accent5>
        <a:srgbClr val="F8C087"/>
      </a:accent5>
      <a:accent6>
        <a:srgbClr val="FFEB61"/>
      </a:accent6>
      <a:hlink>
        <a:srgbClr val="F0800E"/>
      </a:hlink>
      <a:folHlink>
        <a:srgbClr val="ADBFD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318</Words>
  <Application>Microsoft Macintosh PowerPoint</Application>
  <PresentationFormat>On-screen Show (16:9)</PresentationFormat>
  <Paragraphs>49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Arial</vt:lpstr>
      <vt:lpstr>PT Sans Narrow</vt:lpstr>
      <vt:lpstr>Custom Design</vt:lpstr>
      <vt:lpstr>Définition de la cyberintimidation</vt:lpstr>
      <vt:lpstr>Définition de la cyberintimidation</vt:lpstr>
      <vt:lpstr>Questions clés</vt:lpstr>
      <vt:lpstr>Dans la tête d'une brute</vt:lpstr>
      <vt:lpstr>Dans la tête d'une brute</vt:lpstr>
      <vt:lpstr>Sommes-nous d'accord ?</vt:lpstr>
      <vt:lpstr>Notre définition commune</vt:lpstr>
      <vt:lpstr>Comment pouvons-nous nous souvenir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Définition de la cyberintimidation</dc:title>
  <cp:keywords>, docId:1F34AD5505D810A32A03C78BB3430414</cp:keywords>
  <cp:lastModifiedBy>Ismael Paez Civico</cp:lastModifiedBy>
  <cp:revision>2</cp:revision>
  <dcterms:modified xsi:type="dcterms:W3CDTF">2022-03-24T22:43:54Z</dcterms:modified>
</cp:coreProperties>
</file>