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iTLU7Pa7cQIisTvLKAnVHNsor5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8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8.png"/><Relationship Id="rId13" Type="http://schemas.openxmlformats.org/officeDocument/2006/relationships/image" Target="../media/image19.png"/><Relationship Id="rId1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9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&#10;&#10;Description automatically generated" id="19" name="Google Shape;1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8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8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8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8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" name="Google Shape;32;p11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4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4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0" name="Google Shape;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17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8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8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8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8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>
                <a:solidFill>
                  <a:schemeClr val="dk2"/>
                </a:solidFill>
              </a:rPr>
              <a:t>Faire un pas en avant</a:t>
            </a:r>
            <a:endParaRPr/>
          </a:p>
        </p:txBody>
      </p:sp>
      <p:sp>
        <p:nvSpPr>
          <p:cNvPr id="79" name="Google Shape;79;p1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Prévenir, réagir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11-14 ans, 14-18 ans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4550" y="1226050"/>
            <a:ext cx="2854176" cy="285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Faire un pas en avant</a:t>
            </a:r>
            <a:endParaRPr/>
          </a:p>
        </p:txBody>
      </p:sp>
      <p:sp>
        <p:nvSpPr>
          <p:cNvPr id="86" name="Google Shape;86;p2"/>
          <p:cNvSpPr txBox="1"/>
          <p:nvPr>
            <p:ph idx="1" type="body"/>
          </p:nvPr>
        </p:nvSpPr>
        <p:spPr>
          <a:xfrm>
            <a:off x="560344" y="945007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70"/>
              <a:buNone/>
            </a:pPr>
            <a:r>
              <a:rPr lang="en"/>
              <a:t>Durée : </a:t>
            </a:r>
            <a:r>
              <a:rPr b="1" lang="en"/>
              <a:t>45 minutes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70"/>
              <a:buNone/>
            </a:pPr>
            <a:r>
              <a:rPr lang="en"/>
              <a:t>Résultats de l'apprentissage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70"/>
              <a:buNone/>
            </a:pPr>
            <a:r>
              <a:rPr b="1" lang="en"/>
              <a:t>Les apprenants seront capables de :</a:t>
            </a:r>
            <a:endParaRPr b="1"/>
          </a:p>
          <a:p>
            <a:pPr indent="-372762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70"/>
              <a:buChar char="•"/>
            </a:pPr>
            <a:r>
              <a:rPr b="1" lang="en"/>
              <a:t>Reconnaître ce qu'ils ressentent dans différentes situations en ligne.</a:t>
            </a:r>
            <a:endParaRPr b="1"/>
          </a:p>
          <a:p>
            <a:pPr indent="-37276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70"/>
              <a:buChar char="•"/>
            </a:pPr>
            <a:r>
              <a:rPr b="1" lang="en"/>
              <a:t>Identifier ce que les autres peuvent ressentir dans ces situations en ligne.</a:t>
            </a:r>
            <a:endParaRPr b="1"/>
          </a:p>
          <a:p>
            <a:pPr indent="-37276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70"/>
              <a:buChar char="•"/>
            </a:pPr>
            <a:r>
              <a:rPr b="1" lang="en"/>
              <a:t>Évaluer comment les interventions en matière d'intimidation peuvent avoir des conséquences positives ou négatives selon le contexte et le moment.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70"/>
              <a:buNone/>
            </a:pPr>
            <a:r>
              <a:rPr lang="en"/>
              <a:t>Vocabulaire clé : </a:t>
            </a:r>
            <a:r>
              <a:rPr b="1" lang="en"/>
              <a:t>cyberintimidation, émotions, régulation, stratégies, intervention, spectateur, témoin, positif, négatif, conséquence, impact.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70"/>
              <a:buNone/>
            </a:pPr>
            <a:r>
              <a:rPr lang="en"/>
              <a:t>Ressources : </a:t>
            </a:r>
            <a:r>
              <a:rPr b="1" lang="en"/>
              <a:t>Feuille de travail "Considérer les réponses" (diapositive 6)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Quelles sont les émotions d'intensité élevée/faible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 ressentez-vous lorsque vous voyez quelqu'un d'autre être victime d'intimidation en ligne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Vous sentez-vous différent s'il s'agit d'une personne que vous connaissez/ne connaissez pas personnellement ? Pourquoi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les autres peuvent-ils se sentir dans cette situation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nos émotions modifient-elles la façon dont nous réagissons aux situations difficiles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Quelles émotions conduisent à de meilleurs résultats 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560350" y="335400"/>
            <a:ext cx="3384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Tri des émotions</a:t>
            </a:r>
            <a:endParaRPr sz="2900"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560351" y="1422875"/>
            <a:ext cx="24054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200"/>
              <a:t>Considérez ces émotions. </a:t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200"/>
              <a:t>Quelle est leur intensité sur une échelle de 1 (la moins intense) à 10 (la plus intense) ?</a:t>
            </a:r>
            <a:endParaRPr b="1" sz="2200"/>
          </a:p>
        </p:txBody>
      </p:sp>
      <p:sp>
        <p:nvSpPr>
          <p:cNvPr id="99" name="Google Shape;99;p4"/>
          <p:cNvSpPr txBox="1"/>
          <p:nvPr>
            <p:ph type="title"/>
          </p:nvPr>
        </p:nvSpPr>
        <p:spPr>
          <a:xfrm>
            <a:off x="3840575" y="4067400"/>
            <a:ext cx="411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1</a:t>
            </a:r>
            <a:endParaRPr sz="2900"/>
          </a:p>
        </p:txBody>
      </p:sp>
      <p:cxnSp>
        <p:nvCxnSpPr>
          <p:cNvPr id="100" name="Google Shape;100;p4"/>
          <p:cNvCxnSpPr/>
          <p:nvPr/>
        </p:nvCxnSpPr>
        <p:spPr>
          <a:xfrm>
            <a:off x="4344175" y="427475"/>
            <a:ext cx="0" cy="4089300"/>
          </a:xfrm>
          <a:prstGeom prst="straightConnector1">
            <a:avLst/>
          </a:prstGeom>
          <a:noFill/>
          <a:ln cap="flat" cmpd="sng" w="38100">
            <a:solidFill>
              <a:srgbClr val="F0800E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01" name="Google Shape;101;p4"/>
          <p:cNvSpPr txBox="1"/>
          <p:nvPr>
            <p:ph type="title"/>
          </p:nvPr>
        </p:nvSpPr>
        <p:spPr>
          <a:xfrm>
            <a:off x="3735975" y="176850"/>
            <a:ext cx="5637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10</a:t>
            </a:r>
            <a:endParaRPr sz="2900"/>
          </a:p>
        </p:txBody>
      </p:sp>
      <p:sp>
        <p:nvSpPr>
          <p:cNvPr id="102" name="Google Shape;102;p4"/>
          <p:cNvSpPr txBox="1"/>
          <p:nvPr>
            <p:ph type="title"/>
          </p:nvPr>
        </p:nvSpPr>
        <p:spPr>
          <a:xfrm>
            <a:off x="6982550" y="3262075"/>
            <a:ext cx="18999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>
                <a:solidFill>
                  <a:srgbClr val="3B527B"/>
                </a:solidFill>
              </a:rPr>
              <a:t>Déçu</a:t>
            </a:r>
            <a:endParaRPr sz="2900">
              <a:solidFill>
                <a:srgbClr val="3B527B"/>
              </a:solidFill>
            </a:endParaRPr>
          </a:p>
        </p:txBody>
      </p:sp>
      <p:sp>
        <p:nvSpPr>
          <p:cNvPr id="103" name="Google Shape;103;p4"/>
          <p:cNvSpPr txBox="1"/>
          <p:nvPr>
            <p:ph type="title"/>
          </p:nvPr>
        </p:nvSpPr>
        <p:spPr>
          <a:xfrm>
            <a:off x="7211300" y="2691600"/>
            <a:ext cx="14424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Dégoûtée</a:t>
            </a:r>
            <a:endParaRPr sz="2900"/>
          </a:p>
        </p:txBody>
      </p:sp>
      <p:sp>
        <p:nvSpPr>
          <p:cNvPr id="104" name="Google Shape;104;p4"/>
          <p:cNvSpPr txBox="1"/>
          <p:nvPr>
            <p:ph type="title"/>
          </p:nvPr>
        </p:nvSpPr>
        <p:spPr>
          <a:xfrm>
            <a:off x="7495050" y="3935625"/>
            <a:ext cx="14424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Misérable</a:t>
            </a:r>
            <a:endParaRPr sz="2900"/>
          </a:p>
        </p:txBody>
      </p:sp>
      <p:sp>
        <p:nvSpPr>
          <p:cNvPr id="105" name="Google Shape;105;p4"/>
          <p:cNvSpPr txBox="1"/>
          <p:nvPr>
            <p:ph type="title"/>
          </p:nvPr>
        </p:nvSpPr>
        <p:spPr>
          <a:xfrm>
            <a:off x="5817175" y="2659675"/>
            <a:ext cx="13245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>
                <a:solidFill>
                  <a:srgbClr val="3B527B"/>
                </a:solidFill>
              </a:rPr>
              <a:t>Anxieux</a:t>
            </a:r>
            <a:endParaRPr sz="2900">
              <a:solidFill>
                <a:srgbClr val="3B527B"/>
              </a:solidFill>
            </a:endParaRPr>
          </a:p>
        </p:txBody>
      </p:sp>
      <p:sp>
        <p:nvSpPr>
          <p:cNvPr id="106" name="Google Shape;106;p4"/>
          <p:cNvSpPr txBox="1"/>
          <p:nvPr>
            <p:ph type="title"/>
          </p:nvPr>
        </p:nvSpPr>
        <p:spPr>
          <a:xfrm>
            <a:off x="5430900" y="3114300"/>
            <a:ext cx="13245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>
                <a:solidFill>
                  <a:srgbClr val="3B527B"/>
                </a:solidFill>
              </a:rPr>
              <a:t>Furieux</a:t>
            </a:r>
            <a:endParaRPr sz="2900">
              <a:solidFill>
                <a:srgbClr val="3B527B"/>
              </a:solidFill>
            </a:endParaRPr>
          </a:p>
        </p:txBody>
      </p:sp>
      <p:sp>
        <p:nvSpPr>
          <p:cNvPr id="107" name="Google Shape;107;p4"/>
          <p:cNvSpPr txBox="1"/>
          <p:nvPr>
            <p:ph type="title"/>
          </p:nvPr>
        </p:nvSpPr>
        <p:spPr>
          <a:xfrm>
            <a:off x="5722600" y="3653288"/>
            <a:ext cx="13245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>
                <a:solidFill>
                  <a:srgbClr val="5B7FBF"/>
                </a:solidFill>
              </a:rPr>
              <a:t>Inquiet</a:t>
            </a:r>
            <a:endParaRPr sz="2900">
              <a:solidFill>
                <a:srgbClr val="5B7FBF"/>
              </a:solidFill>
            </a:endParaRPr>
          </a:p>
        </p:txBody>
      </p:sp>
      <p:sp>
        <p:nvSpPr>
          <p:cNvPr id="108" name="Google Shape;108;p4"/>
          <p:cNvSpPr txBox="1"/>
          <p:nvPr>
            <p:ph type="title"/>
          </p:nvPr>
        </p:nvSpPr>
        <p:spPr>
          <a:xfrm>
            <a:off x="5374575" y="4192275"/>
            <a:ext cx="1545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>
                <a:solidFill>
                  <a:srgbClr val="5B7FBF"/>
                </a:solidFill>
              </a:rPr>
              <a:t>Surpris</a:t>
            </a:r>
            <a:endParaRPr sz="2900">
              <a:solidFill>
                <a:srgbClr val="5B7FBF"/>
              </a:solidFill>
            </a:endParaRPr>
          </a:p>
        </p:txBody>
      </p:sp>
      <p:sp>
        <p:nvSpPr>
          <p:cNvPr id="109" name="Google Shape;109;p4"/>
          <p:cNvSpPr txBox="1"/>
          <p:nvPr>
            <p:ph type="title"/>
          </p:nvPr>
        </p:nvSpPr>
        <p:spPr>
          <a:xfrm>
            <a:off x="7444025" y="2021625"/>
            <a:ext cx="13245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>
                <a:solidFill>
                  <a:srgbClr val="3B527B"/>
                </a:solidFill>
              </a:rPr>
              <a:t>Agacé</a:t>
            </a:r>
            <a:endParaRPr sz="2900">
              <a:solidFill>
                <a:srgbClr val="3B527B"/>
              </a:solidFill>
            </a:endParaRPr>
          </a:p>
        </p:txBody>
      </p:sp>
      <p:sp>
        <p:nvSpPr>
          <p:cNvPr id="110" name="Google Shape;110;p4"/>
          <p:cNvSpPr txBox="1"/>
          <p:nvPr>
            <p:ph type="title"/>
          </p:nvPr>
        </p:nvSpPr>
        <p:spPr>
          <a:xfrm>
            <a:off x="7385075" y="1351650"/>
            <a:ext cx="14424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Excité</a:t>
            </a:r>
            <a:endParaRPr sz="2900"/>
          </a:p>
        </p:txBody>
      </p:sp>
      <p:sp>
        <p:nvSpPr>
          <p:cNvPr id="111" name="Google Shape;111;p4"/>
          <p:cNvSpPr txBox="1"/>
          <p:nvPr>
            <p:ph type="title"/>
          </p:nvPr>
        </p:nvSpPr>
        <p:spPr>
          <a:xfrm>
            <a:off x="6919575" y="781175"/>
            <a:ext cx="13245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>
                <a:solidFill>
                  <a:srgbClr val="3B527B"/>
                </a:solidFill>
              </a:rPr>
              <a:t>Détendu</a:t>
            </a:r>
            <a:endParaRPr sz="2900">
              <a:solidFill>
                <a:srgbClr val="3B527B"/>
              </a:solidFill>
            </a:endParaRPr>
          </a:p>
        </p:txBody>
      </p:sp>
      <p:sp>
        <p:nvSpPr>
          <p:cNvPr id="112" name="Google Shape;112;p4"/>
          <p:cNvSpPr txBox="1"/>
          <p:nvPr>
            <p:ph type="title"/>
          </p:nvPr>
        </p:nvSpPr>
        <p:spPr>
          <a:xfrm>
            <a:off x="5942675" y="1666050"/>
            <a:ext cx="14424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Ennuyé</a:t>
            </a:r>
            <a:endParaRPr sz="2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Comment te sentirais-tu ?</a:t>
            </a:r>
            <a:endParaRPr sz="2900"/>
          </a:p>
        </p:txBody>
      </p:sp>
      <p:sp>
        <p:nvSpPr>
          <p:cNvPr id="118" name="Google Shape;118;p5"/>
          <p:cNvSpPr txBox="1"/>
          <p:nvPr>
            <p:ph idx="1" type="body"/>
          </p:nvPr>
        </p:nvSpPr>
        <p:spPr>
          <a:xfrm>
            <a:off x="560350" y="1212489"/>
            <a:ext cx="3018600" cy="3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2200"/>
              <a:t>En utilisant les émotions de l'activité précédente (ou celles de votre choix), comment vous sentiriez-vous si vous voyez ces situations en ligne ?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2200"/>
              <a:t>Que peut ressentir la personne qui le reçoit ?</a:t>
            </a:r>
            <a:endParaRPr sz="2200"/>
          </a:p>
        </p:txBody>
      </p:sp>
      <p:sp>
        <p:nvSpPr>
          <p:cNvPr id="119" name="Google Shape;119;p5"/>
          <p:cNvSpPr/>
          <p:nvPr/>
        </p:nvSpPr>
        <p:spPr>
          <a:xfrm>
            <a:off x="3880800" y="527100"/>
            <a:ext cx="2363100" cy="1621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joueur reçoit des insultes homophobes répétées dans un jeu en raison de l'apparence de son avatar/personnage.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3880800" y="2378425"/>
            <a:ext cx="2363100" cy="1621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Votre meilleure amie reçoit quotidiennement des messages d'une personne en ligne qui la traite de "moche".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6489125" y="527100"/>
            <a:ext cx="2363100" cy="1621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faux profil sur les médias sociaux est créé en prétendant être quelqu'un de votre école, en disant des choses sur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membres de l’école</a:t>
            </a: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qui ne sont pas vraies.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6545750" y="2378425"/>
            <a:ext cx="2363100" cy="1621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personne de votre classe reçoit sans cesse des appels téléphoniques anonymes au milieu de la nuit. Quand ils répondent, ils n'entendent que des rires ou des grognements.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560394" y="202182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Prise en compte des réponses</a:t>
            </a:r>
            <a:endParaRPr sz="2900"/>
          </a:p>
        </p:txBody>
      </p:sp>
      <p:sp>
        <p:nvSpPr>
          <p:cNvPr id="128" name="Google Shape;128;p6"/>
          <p:cNvSpPr/>
          <p:nvPr/>
        </p:nvSpPr>
        <p:spPr>
          <a:xfrm>
            <a:off x="408480" y="2414425"/>
            <a:ext cx="1355400" cy="1285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Votre meilleure amie reçoit quotidiennement des messages d'une personne en ligne qui la traite de "moche".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2386400" y="1256900"/>
            <a:ext cx="1065900" cy="1065900"/>
          </a:xfrm>
          <a:prstGeom prst="ellipse">
            <a:avLst/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2386400" y="3436575"/>
            <a:ext cx="1065900" cy="1065900"/>
          </a:xfrm>
          <a:prstGeom prst="ellipse">
            <a:avLst/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6"/>
          <p:cNvCxnSpPr>
            <a:stCxn id="128" idx="0"/>
            <a:endCxn id="129" idx="2"/>
          </p:cNvCxnSpPr>
          <p:nvPr/>
        </p:nvCxnSpPr>
        <p:spPr>
          <a:xfrm flipH="1" rot="10800000">
            <a:off x="1763880" y="1789825"/>
            <a:ext cx="622500" cy="126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2" name="Google Shape;132;p6"/>
          <p:cNvCxnSpPr>
            <a:stCxn id="128" idx="0"/>
            <a:endCxn id="130" idx="2"/>
          </p:cNvCxnSpPr>
          <p:nvPr/>
        </p:nvCxnSpPr>
        <p:spPr>
          <a:xfrm>
            <a:off x="1763880" y="3057325"/>
            <a:ext cx="622500" cy="912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3" name="Google Shape;133;p6"/>
          <p:cNvSpPr txBox="1"/>
          <p:nvPr>
            <p:ph idx="1" type="body"/>
          </p:nvPr>
        </p:nvSpPr>
        <p:spPr>
          <a:xfrm>
            <a:off x="2502200" y="842714"/>
            <a:ext cx="886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6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224000"/>
              <a:buNone/>
            </a:pPr>
            <a:r>
              <a:rPr b="1" lang="en" sz="1500"/>
              <a:t>Vous vous sentez...</a:t>
            </a:r>
            <a:endParaRPr b="1" sz="1500"/>
          </a:p>
        </p:txBody>
      </p:sp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2476250" y="2322800"/>
            <a:ext cx="886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1500"/>
              <a:t>Intense</a:t>
            </a:r>
            <a:endParaRPr sz="1500"/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2476250" y="4502475"/>
            <a:ext cx="886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80645"/>
              <a:buNone/>
            </a:pPr>
            <a:r>
              <a:rPr lang="en" sz="1500"/>
              <a:t>Moins intense</a:t>
            </a:r>
            <a:endParaRPr sz="1500"/>
          </a:p>
        </p:txBody>
      </p:sp>
      <p:sp>
        <p:nvSpPr>
          <p:cNvPr id="136" name="Google Shape;136;p6"/>
          <p:cNvSpPr/>
          <p:nvPr/>
        </p:nvSpPr>
        <p:spPr>
          <a:xfrm>
            <a:off x="4251500" y="643550"/>
            <a:ext cx="1726200" cy="897900"/>
          </a:xfrm>
          <a:prstGeom prst="rect">
            <a:avLst/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4581650" y="289050"/>
            <a:ext cx="10659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64705"/>
              <a:buNone/>
            </a:pPr>
            <a:r>
              <a:rPr b="1" lang="en" sz="1500"/>
              <a:t>Vous dites/faites...</a:t>
            </a:r>
            <a:endParaRPr b="1" sz="1500"/>
          </a:p>
        </p:txBody>
      </p:sp>
      <p:sp>
        <p:nvSpPr>
          <p:cNvPr id="138" name="Google Shape;138;p6"/>
          <p:cNvSpPr/>
          <p:nvPr/>
        </p:nvSpPr>
        <p:spPr>
          <a:xfrm>
            <a:off x="4251500" y="1673850"/>
            <a:ext cx="1726200" cy="897900"/>
          </a:xfrm>
          <a:prstGeom prst="rect">
            <a:avLst/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4251500" y="2857975"/>
            <a:ext cx="1726200" cy="897900"/>
          </a:xfrm>
          <a:prstGeom prst="rect">
            <a:avLst/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4251500" y="3888275"/>
            <a:ext cx="1726200" cy="897900"/>
          </a:xfrm>
          <a:prstGeom prst="rect">
            <a:avLst/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6"/>
          <p:cNvCxnSpPr>
            <a:stCxn id="129" idx="6"/>
            <a:endCxn id="136" idx="1"/>
          </p:cNvCxnSpPr>
          <p:nvPr/>
        </p:nvCxnSpPr>
        <p:spPr>
          <a:xfrm flipH="1" rot="10800000">
            <a:off x="3452300" y="1092650"/>
            <a:ext cx="799200" cy="697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2" name="Google Shape;142;p6"/>
          <p:cNvCxnSpPr>
            <a:stCxn id="129" idx="6"/>
            <a:endCxn id="138" idx="1"/>
          </p:cNvCxnSpPr>
          <p:nvPr/>
        </p:nvCxnSpPr>
        <p:spPr>
          <a:xfrm>
            <a:off x="3452300" y="1789850"/>
            <a:ext cx="799200" cy="33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3" name="Google Shape;143;p6"/>
          <p:cNvCxnSpPr>
            <a:stCxn id="130" idx="6"/>
            <a:endCxn id="139" idx="1"/>
          </p:cNvCxnSpPr>
          <p:nvPr/>
        </p:nvCxnSpPr>
        <p:spPr>
          <a:xfrm flipH="1" rot="10800000">
            <a:off x="3452300" y="3306825"/>
            <a:ext cx="799200" cy="66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4" name="Google Shape;144;p6"/>
          <p:cNvCxnSpPr>
            <a:stCxn id="130" idx="6"/>
            <a:endCxn id="140" idx="1"/>
          </p:cNvCxnSpPr>
          <p:nvPr/>
        </p:nvCxnSpPr>
        <p:spPr>
          <a:xfrm>
            <a:off x="3452300" y="3969525"/>
            <a:ext cx="799200" cy="367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45" name="Google Shape;145;p6"/>
          <p:cNvSpPr txBox="1"/>
          <p:nvPr>
            <p:ph idx="1" type="body"/>
          </p:nvPr>
        </p:nvSpPr>
        <p:spPr>
          <a:xfrm>
            <a:off x="6875400" y="202175"/>
            <a:ext cx="1761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80645"/>
              <a:buNone/>
            </a:pPr>
            <a:r>
              <a:rPr b="1" lang="en" sz="1500"/>
              <a:t>Que pourrait-il se passer ensuite ?</a:t>
            </a:r>
            <a:endParaRPr b="1" sz="1500"/>
          </a:p>
        </p:txBody>
      </p:sp>
      <p:sp>
        <p:nvSpPr>
          <p:cNvPr id="146" name="Google Shape;146;p6"/>
          <p:cNvSpPr/>
          <p:nvPr/>
        </p:nvSpPr>
        <p:spPr>
          <a:xfrm>
            <a:off x="6535450" y="477150"/>
            <a:ext cx="2407800" cy="905400"/>
          </a:xfrm>
          <a:prstGeom prst="rect">
            <a:avLst/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6535450" y="1515892"/>
            <a:ext cx="2407800" cy="905400"/>
          </a:xfrm>
          <a:prstGeom prst="rect">
            <a:avLst/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6535450" y="2604700"/>
            <a:ext cx="2407800" cy="905400"/>
          </a:xfrm>
          <a:prstGeom prst="rect">
            <a:avLst/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6535450" y="3643442"/>
            <a:ext cx="2407800" cy="905400"/>
          </a:xfrm>
          <a:prstGeom prst="rect">
            <a:avLst/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6"/>
          <p:cNvCxnSpPr>
            <a:stCxn id="136" idx="3"/>
            <a:endCxn id="146" idx="1"/>
          </p:cNvCxnSpPr>
          <p:nvPr/>
        </p:nvCxnSpPr>
        <p:spPr>
          <a:xfrm flipH="1" rot="10800000">
            <a:off x="5977700" y="929900"/>
            <a:ext cx="557700" cy="1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1" name="Google Shape;151;p6"/>
          <p:cNvCxnSpPr>
            <a:stCxn id="138" idx="3"/>
            <a:endCxn id="147" idx="1"/>
          </p:cNvCxnSpPr>
          <p:nvPr/>
        </p:nvCxnSpPr>
        <p:spPr>
          <a:xfrm flipH="1" rot="10800000">
            <a:off x="5977700" y="1968600"/>
            <a:ext cx="557700" cy="15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2" name="Google Shape;152;p6"/>
          <p:cNvCxnSpPr>
            <a:stCxn id="139" idx="3"/>
            <a:endCxn id="148" idx="1"/>
          </p:cNvCxnSpPr>
          <p:nvPr/>
        </p:nvCxnSpPr>
        <p:spPr>
          <a:xfrm flipH="1" rot="10800000">
            <a:off x="5977700" y="3057325"/>
            <a:ext cx="557700" cy="24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3" name="Google Shape;153;p6"/>
          <p:cNvCxnSpPr>
            <a:stCxn id="140" idx="3"/>
            <a:endCxn id="149" idx="1"/>
          </p:cNvCxnSpPr>
          <p:nvPr/>
        </p:nvCxnSpPr>
        <p:spPr>
          <a:xfrm flipH="1" rot="10800000">
            <a:off x="5977700" y="4096025"/>
            <a:ext cx="557700" cy="241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Parcours positifs</a:t>
            </a:r>
            <a:endParaRPr/>
          </a:p>
        </p:txBody>
      </p:sp>
      <p:sp>
        <p:nvSpPr>
          <p:cNvPr id="159" name="Google Shape;159;p7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Regardez à nouveau vos parcours. </a:t>
            </a:r>
            <a:br>
              <a:rPr b="1" lang="en" sz="2000"/>
            </a:br>
            <a:r>
              <a:rPr b="1" lang="en" sz="2000"/>
              <a:t>Quelles voies mènent à un résultat positif et quelles voies mènent à un résultat négatif ?</a:t>
            </a:r>
            <a:endParaRPr b="1"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Quelle est votre "meilleure" voie ?</a:t>
            </a:r>
            <a:endParaRPr b="1" sz="2000"/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6975" y="620925"/>
            <a:ext cx="3734826" cy="373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6850" y="944150"/>
            <a:ext cx="507774" cy="50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