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PT Sans Narrow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hwmnG0/6eZD3uHH2jYR03nmqxy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TSansNarrow-regular.fntdata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font" Target="fonts/PTSansNarrow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twitter.com/kidactions" TargetMode="External"/><Relationship Id="rId10" Type="http://schemas.openxmlformats.org/officeDocument/2006/relationships/image" Target="../media/image17.png"/><Relationship Id="rId13" Type="http://schemas.openxmlformats.org/officeDocument/2006/relationships/image" Target="../media/image19.png"/><Relationship Id="rId1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kidactions.eu/" TargetMode="External"/><Relationship Id="rId3" Type="http://schemas.openxmlformats.org/officeDocument/2006/relationships/hyperlink" Target="https://www.twitter.com/hashtag/kidactions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0.png"/><Relationship Id="rId15" Type="http://schemas.openxmlformats.org/officeDocument/2006/relationships/hyperlink" Target="https://www.instagram.com/kidactions" TargetMode="External"/><Relationship Id="rId14" Type="http://schemas.openxmlformats.org/officeDocument/2006/relationships/hyperlink" Target="https://www.instagram.com/kidactions" TargetMode="External"/><Relationship Id="rId5" Type="http://schemas.openxmlformats.org/officeDocument/2006/relationships/image" Target="../media/image16.png"/><Relationship Id="rId6" Type="http://schemas.openxmlformats.org/officeDocument/2006/relationships/image" Target="../media/image14.png"/><Relationship Id="rId7" Type="http://schemas.openxmlformats.org/officeDocument/2006/relationships/image" Target="../media/image9.png"/><Relationship Id="rId8" Type="http://schemas.openxmlformats.org/officeDocument/2006/relationships/image" Target="../media/image1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b="1" sz="3300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11"/>
          <p:cNvSpPr/>
          <p:nvPr>
            <p:ph idx="2" type="pic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Logo&#10;&#10;Description automatically generated" id="19" name="Google Shape;19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20" name="Google Shape;2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21" name="Google Shape;2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22" name="Google Shape;22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25" name="Google Shape;25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showMasterSp="0">
  <p:cSld name="End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b="1" i="0" lang="en" sz="1800" u="none" cap="none" strike="noStrik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b="1" i="0" sz="1800" u="none" cap="none" strike="noStrik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57" name="Google Shape;5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8" name="Google Shape;58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59" name="Google Shape;59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60" name="Google Shape;60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20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20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20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20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descr="instagram" id="68" name="Google Shape;68;p20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20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5"/>
                </a:rPr>
                <a:t>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2" name="Google Shape;72;p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/>
          <p:nvPr>
            <p:ph idx="2" type="pic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32" name="Google Shape;32;p13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/>
          <p:nvPr>
            <p:ph idx="1" type="body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2" type="body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idx="1" type="body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2" name="Google Shape;42;p16"/>
          <p:cNvSpPr txBox="1"/>
          <p:nvPr>
            <p:ph idx="2" type="body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3" type="body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4" name="Google Shape;44;p16"/>
          <p:cNvSpPr txBox="1"/>
          <p:nvPr>
            <p:ph idx="4" type="body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50" name="Google Shape;5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 txBox="1"/>
          <p:nvPr>
            <p:ph idx="1" type="body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3" name="Google Shape;53;p19"/>
          <p:cNvSpPr txBox="1"/>
          <p:nvPr>
            <p:ph idx="2" type="body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4" name="Google Shape;54;p19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b="1" i="0" sz="3300" u="none" cap="none" strike="noStrik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" name="Google Shape;8;p10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10"/>
            <p:cNvCxnSpPr/>
            <p:nvPr/>
          </p:nvCxnSpPr>
          <p:spPr>
            <a:xfrm flipH="1" rot="10800000">
              <a:off x="5434149" y="2046369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" name="Google Shape;10;p10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" name="Google Shape;11;p10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12" name="Google Shape;12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" name="Google Shape;1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0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 txBox="1"/>
          <p:nvPr/>
        </p:nvSpPr>
        <p:spPr>
          <a:xfrm>
            <a:off x="525775" y="1548175"/>
            <a:ext cx="49536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" sz="3300" u="none" cap="none" strike="noStrik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Construire un </a:t>
            </a:r>
            <a:br>
              <a:rPr b="1" i="0" lang="en" sz="3300" u="none" cap="none" strike="noStrik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" sz="3300" u="none" cap="none" strike="noStrik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réseau de soutien</a:t>
            </a:r>
            <a:endParaRPr b="1" i="0" sz="3300" u="none" cap="none" strike="noStrik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"/>
          <p:cNvSpPr txBox="1"/>
          <p:nvPr/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Prévenir, réagir</a:t>
            </a:r>
            <a:endParaRPr b="0" i="0" sz="2400" u="none" cap="none" strike="noStrike">
              <a:solidFill>
                <a:srgbClr val="5B7FB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11-13 ans, 14-18 ans</a:t>
            </a:r>
            <a:endParaRPr b="0" i="0" sz="2400" u="none" cap="none" strike="noStrike">
              <a:solidFill>
                <a:srgbClr val="5B7FB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80" name="Google Shape;8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6900" y="891838"/>
            <a:ext cx="3359826" cy="335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Créer un réseau de soutien</a:t>
            </a:r>
            <a:endParaRPr/>
          </a:p>
        </p:txBody>
      </p:sp>
      <p:sp>
        <p:nvSpPr>
          <p:cNvPr id="86" name="Google Shape;86;p2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/>
              <a:t>Durée : </a:t>
            </a:r>
            <a:r>
              <a:rPr b="1" lang="en"/>
              <a:t>25 minutes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/>
              <a:t>Résultats de l'apprentissage 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b="1" lang="en"/>
              <a:t>Les apprenants seront capables de :</a:t>
            </a:r>
            <a:endParaRPr b="1"/>
          </a:p>
          <a:p>
            <a: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Comprendre comment l'établissement de relations et de réputations positives en ligne peut les protéger de la cyberintimidation.</a:t>
            </a:r>
            <a:endParaRPr b="1"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Envisagez des stratégies pour créer un réseau de soutien positif.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/>
              <a:t>Vocabulaire clé : </a:t>
            </a:r>
            <a:r>
              <a:rPr b="1" lang="en"/>
              <a:t>cyberintimidation, soutien, réseau, réputation, relations, positif, protection, risque.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/>
              <a:t>Ressources : </a:t>
            </a:r>
            <a:r>
              <a:rPr b="1" lang="en"/>
              <a:t>Feuille de travail </a:t>
            </a:r>
            <a:r>
              <a:rPr lang="en"/>
              <a:t>"</a:t>
            </a:r>
            <a:r>
              <a:rPr b="1" lang="en"/>
              <a:t>Construire un tampon" (diapositive 7)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Questions clés</a:t>
            </a:r>
            <a:endParaRPr/>
          </a:p>
        </p:txBody>
      </p:sp>
      <p:sp>
        <p:nvSpPr>
          <p:cNvPr id="92" name="Google Shape;92;p3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Pourquoi est-il important de se forger une réputation en ligne positive 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Pourquoi les relations positives sont-elles importantes pour vous 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Pourquoi ces éléments pourraient-ils être utiles pour réduire le risque d'intimidation 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Comment construire une réputation positive en ligne 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Comment pouvez-vous établir des relations positives avec vos pairs 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Que doivent faire les fournisseurs de services en ligne pour créer des espaces positifs 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900"/>
              <a:t>Être positif</a:t>
            </a:r>
            <a:endParaRPr sz="2900"/>
          </a:p>
        </p:txBody>
      </p:sp>
      <p:sp>
        <p:nvSpPr>
          <p:cNvPr id="98" name="Google Shape;98;p4"/>
          <p:cNvSpPr txBox="1"/>
          <p:nvPr>
            <p:ph idx="1" type="body"/>
          </p:nvPr>
        </p:nvSpPr>
        <p:spPr>
          <a:xfrm>
            <a:off x="560344" y="1315280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/>
          </a:bodyPr>
          <a:lstStyle/>
          <a:p>
            <a:pPr indent="-3683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Char char="●"/>
            </a:pPr>
            <a:r>
              <a:rPr b="1" lang="en" sz="2200"/>
              <a:t>Pourquoi est-il important de se forger une réputation en ligne positive ?</a:t>
            </a:r>
            <a:endParaRPr b="1" sz="2200"/>
          </a:p>
          <a:p>
            <a:pPr indent="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58968"/>
              <a:buNone/>
            </a:pPr>
            <a:r>
              <a:t/>
            </a:r>
            <a:endParaRPr b="1" sz="2200"/>
          </a:p>
          <a:p>
            <a:pPr indent="-3683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Char char="●"/>
            </a:pPr>
            <a:r>
              <a:rPr b="1" lang="en" sz="2200"/>
              <a:t>Pourquoi les relations positives en ligne sont-elles importantes pour vous ?</a:t>
            </a:r>
            <a:endParaRPr sz="1500"/>
          </a:p>
        </p:txBody>
      </p:sp>
      <p:pic>
        <p:nvPicPr>
          <p:cNvPr id="99" name="Google Shape;9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3398" y="966675"/>
            <a:ext cx="3306201" cy="330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900"/>
              <a:t>Mon réseau de soutien</a:t>
            </a:r>
            <a:endParaRPr sz="2900"/>
          </a:p>
        </p:txBody>
      </p:sp>
      <p:sp>
        <p:nvSpPr>
          <p:cNvPr id="105" name="Google Shape;105;p5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83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200"/>
              <a:buChar char="●"/>
            </a:pPr>
            <a:r>
              <a:rPr b="1" lang="en" sz="2200"/>
              <a:t>Pourquoi des réputations et des relations positives peuvent-elles contribuer à réduire les brimades ?</a:t>
            </a:r>
            <a:endParaRPr sz="1500"/>
          </a:p>
        </p:txBody>
      </p:sp>
      <p:pic>
        <p:nvPicPr>
          <p:cNvPr id="106" name="Google Shape;10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7725" y="891838"/>
            <a:ext cx="3359826" cy="335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900"/>
              <a:t>Mon réseau de soutien</a:t>
            </a:r>
            <a:endParaRPr sz="2900"/>
          </a:p>
        </p:txBody>
      </p:sp>
      <p:sp>
        <p:nvSpPr>
          <p:cNvPr id="112" name="Google Shape;112;p6"/>
          <p:cNvSpPr txBox="1"/>
          <p:nvPr>
            <p:ph idx="1" type="body"/>
          </p:nvPr>
        </p:nvSpPr>
        <p:spPr>
          <a:xfrm>
            <a:off x="560344" y="1365306"/>
            <a:ext cx="6216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10000"/>
          </a:bodyPr>
          <a:lstStyle/>
          <a:p>
            <a:pPr indent="-3683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Char char="●"/>
            </a:pPr>
            <a:r>
              <a:rPr lang="en" sz="2200"/>
              <a:t>Les personnes appréciées ou bien considérées sont moins susceptibles d'être victimes de harcèlement.</a:t>
            </a:r>
            <a:endParaRPr sz="22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en" sz="2200"/>
              <a:t>Une personne ayant une réputation positive </a:t>
            </a:r>
            <a:r>
              <a:rPr b="1" lang="en" sz="2200"/>
              <a:t>peut </a:t>
            </a:r>
            <a:r>
              <a:rPr lang="en" sz="2200"/>
              <a:t>recevoir plus de soutien de la part de son entourage si elle est victime d'intimidation.</a:t>
            </a:r>
            <a:endParaRPr sz="22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en" sz="2200"/>
              <a:t>Une personne ayant des relations positives sait qu'elle peut se tourner vers quelqu'un pour obtenir du soutien si elle est victime d'intimidation.</a:t>
            </a:r>
            <a:endParaRPr sz="22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en" sz="2200"/>
              <a:t>Les relations positives au sein des groupes </a:t>
            </a:r>
            <a:r>
              <a:rPr b="1" lang="en" sz="2200"/>
              <a:t>peuvent </a:t>
            </a:r>
            <a:r>
              <a:rPr lang="en" sz="2200"/>
              <a:t>créer des espaces en ligne où les intimidations et autres comportements inacceptables sont moins fréquents.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2900"/>
              <a:t>Construire un tampon</a:t>
            </a:r>
            <a:endParaRPr sz="2900"/>
          </a:p>
        </p:txBody>
      </p:sp>
      <p:sp>
        <p:nvSpPr>
          <p:cNvPr id="118" name="Google Shape;118;p7"/>
          <p:cNvSpPr/>
          <p:nvPr/>
        </p:nvSpPr>
        <p:spPr>
          <a:xfrm>
            <a:off x="651921" y="2820828"/>
            <a:ext cx="1723200" cy="1723200"/>
          </a:xfrm>
          <a:prstGeom prst="ellipse">
            <a:avLst/>
          </a:prstGeom>
          <a:noFill/>
          <a:ln cap="flat" cmpd="sng" w="28575">
            <a:solidFill>
              <a:srgbClr val="3B5C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8387" y="2882949"/>
            <a:ext cx="1367125" cy="17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7"/>
          <p:cNvSpPr txBox="1"/>
          <p:nvPr>
            <p:ph idx="1" type="body"/>
          </p:nvPr>
        </p:nvSpPr>
        <p:spPr>
          <a:xfrm>
            <a:off x="3647625" y="261600"/>
            <a:ext cx="50754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 sz="2200"/>
              <a:t>Que pouvez-vous faire pour construire ou améliorer votre réputation et vos relations en ligne ?</a:t>
            </a:r>
            <a:endParaRPr sz="1500"/>
          </a:p>
        </p:txBody>
      </p:sp>
      <p:sp>
        <p:nvSpPr>
          <p:cNvPr id="121" name="Google Shape;121;p7"/>
          <p:cNvSpPr/>
          <p:nvPr/>
        </p:nvSpPr>
        <p:spPr>
          <a:xfrm>
            <a:off x="2375121" y="1855328"/>
            <a:ext cx="1723200" cy="1723200"/>
          </a:xfrm>
          <a:prstGeom prst="ellipse">
            <a:avLst/>
          </a:prstGeom>
          <a:noFill/>
          <a:ln cap="flat" cmpd="sng" w="28575">
            <a:solidFill>
              <a:srgbClr val="3B5C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7"/>
          <p:cNvSpPr/>
          <p:nvPr/>
        </p:nvSpPr>
        <p:spPr>
          <a:xfrm>
            <a:off x="430721" y="945003"/>
            <a:ext cx="1723200" cy="1723200"/>
          </a:xfrm>
          <a:prstGeom prst="ellipse">
            <a:avLst/>
          </a:prstGeom>
          <a:noFill/>
          <a:ln cap="flat" cmpd="sng" w="28575">
            <a:solidFill>
              <a:srgbClr val="3B5C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7"/>
          <p:cNvSpPr txBox="1"/>
          <p:nvPr>
            <p:ph type="title"/>
          </p:nvPr>
        </p:nvSpPr>
        <p:spPr>
          <a:xfrm rot="-450995">
            <a:off x="2316563" y="1166666"/>
            <a:ext cx="1600755" cy="609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2900">
                <a:solidFill>
                  <a:srgbClr val="3B5C98"/>
                </a:solidFill>
              </a:rPr>
              <a:t>Réputation</a:t>
            </a:r>
            <a:endParaRPr sz="2900">
              <a:solidFill>
                <a:srgbClr val="3B5C98"/>
              </a:solidFill>
            </a:endParaRPr>
          </a:p>
        </p:txBody>
      </p:sp>
      <p:sp>
        <p:nvSpPr>
          <p:cNvPr id="124" name="Google Shape;124;p7"/>
          <p:cNvSpPr/>
          <p:nvPr/>
        </p:nvSpPr>
        <p:spPr>
          <a:xfrm rot="658106">
            <a:off x="6776916" y="2903402"/>
            <a:ext cx="2082849" cy="1639167"/>
          </a:xfrm>
          <a:prstGeom prst="heart">
            <a:avLst/>
          </a:prstGeom>
          <a:noFill/>
          <a:ln cap="flat" cmpd="sng" w="28575">
            <a:solidFill>
              <a:srgbClr val="5B7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7"/>
          <p:cNvSpPr/>
          <p:nvPr/>
        </p:nvSpPr>
        <p:spPr>
          <a:xfrm rot="-153051">
            <a:off x="4915551" y="2043465"/>
            <a:ext cx="2082864" cy="1639322"/>
          </a:xfrm>
          <a:prstGeom prst="heart">
            <a:avLst/>
          </a:prstGeom>
          <a:noFill/>
          <a:ln cap="flat" cmpd="sng" w="28575">
            <a:solidFill>
              <a:srgbClr val="5B7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7"/>
          <p:cNvSpPr/>
          <p:nvPr/>
        </p:nvSpPr>
        <p:spPr>
          <a:xfrm rot="268631">
            <a:off x="6775714" y="1055458"/>
            <a:ext cx="2082956" cy="1639412"/>
          </a:xfrm>
          <a:prstGeom prst="heart">
            <a:avLst/>
          </a:prstGeom>
          <a:noFill/>
          <a:ln cap="flat" cmpd="sng" w="28575">
            <a:solidFill>
              <a:srgbClr val="5B7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7"/>
          <p:cNvSpPr txBox="1"/>
          <p:nvPr>
            <p:ph type="title"/>
          </p:nvPr>
        </p:nvSpPr>
        <p:spPr>
          <a:xfrm rot="253969">
            <a:off x="4830688" y="1300151"/>
            <a:ext cx="1955033" cy="609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2900">
                <a:solidFill>
                  <a:srgbClr val="5B7FBF"/>
                </a:solidFill>
              </a:rPr>
              <a:t>Les relations</a:t>
            </a:r>
            <a:endParaRPr sz="2900">
              <a:solidFill>
                <a:srgbClr val="5B7FB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900"/>
              <a:t>Construire un tampon - suggestions</a:t>
            </a:r>
            <a:endParaRPr sz="2900"/>
          </a:p>
        </p:txBody>
      </p:sp>
      <p:sp>
        <p:nvSpPr>
          <p:cNvPr id="133" name="Google Shape;133;p8"/>
          <p:cNvSpPr txBox="1"/>
          <p:nvPr>
            <p:ph idx="1" type="body"/>
          </p:nvPr>
        </p:nvSpPr>
        <p:spPr>
          <a:xfrm>
            <a:off x="560344" y="1365306"/>
            <a:ext cx="6216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683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Créez une campagne de collecte de fonds ou créez un groupe pour faire quelque chose de positif.</a:t>
            </a:r>
            <a:endParaRPr sz="22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Créez du contenu positif qui aide les autres (par exemple, des vidéos "Comment...", des guides et des conseils).</a:t>
            </a:r>
            <a:endParaRPr sz="22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Utiliser l'"écoute active" pour soutenir les autres</a:t>
            </a:r>
            <a:endParaRPr sz="22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Soyez plus actif dans les conversations de groupe</a:t>
            </a:r>
            <a:endParaRPr sz="2200"/>
          </a:p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Soutenir les autres s'ils sont confrontés à des difficultés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Qu'en est-il de l'industrie ?</a:t>
            </a:r>
            <a:endParaRPr/>
          </a:p>
        </p:txBody>
      </p:sp>
      <p:sp>
        <p:nvSpPr>
          <p:cNvPr id="139" name="Google Shape;139;p9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b="1" lang="en" sz="2000"/>
              <a:t>Que doivent faire les fournisseurs de services en ligne pour créer des espaces positifs ?</a:t>
            </a:r>
            <a:endParaRPr b="1" sz="2000"/>
          </a:p>
        </p:txBody>
      </p:sp>
      <p:pic>
        <p:nvPicPr>
          <p:cNvPr id="140" name="Google Shape;14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1048" y="621550"/>
            <a:ext cx="3456150" cy="345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