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LRHH+CIJlcpQnhYJ+pCkQUV91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6.png"/><Relationship Id="rId13" Type="http://schemas.openxmlformats.org/officeDocument/2006/relationships/image" Target="../media/image8.png"/><Relationship Id="rId1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1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20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20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2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20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2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20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3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1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0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0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0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0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0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6RNtB--oGiw" TargetMode="External"/><Relationship Id="rId4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525775" y="1548175"/>
            <a:ext cx="4953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Qui sont vos modèles ?</a:t>
            </a:r>
            <a:endParaRPr b="1" i="0" sz="33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Prévenir, réagir</a:t>
            </a:r>
            <a:endParaRPr b="0" i="0" sz="2400" u="none" cap="none" strike="noStrike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11-14 ans, 14-18 ans</a:t>
            </a:r>
            <a:endParaRPr b="0" i="0" sz="2400" u="none" cap="none" strike="noStrike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9200" y="1001899"/>
            <a:ext cx="3081651" cy="308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Qui sont vos modèles ?</a:t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1020869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None/>
            </a:pPr>
            <a:r>
              <a:rPr lang="en"/>
              <a:t>Durée : </a:t>
            </a:r>
            <a:r>
              <a:rPr b="1" lang="en"/>
              <a:t>40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72762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Char char="•"/>
            </a:pPr>
            <a:r>
              <a:rPr b="1" lang="en"/>
              <a:t>Examinez les caractéristiques/qualités des modèles positifs.</a:t>
            </a:r>
            <a:endParaRPr b="1"/>
          </a:p>
          <a:p>
            <a:pPr indent="-37276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70"/>
              <a:buChar char="•"/>
            </a:pPr>
            <a:r>
              <a:rPr b="1" lang="en"/>
              <a:t>Identifier des modèles dans les communautés locales et en ligne.</a:t>
            </a:r>
            <a:endParaRPr b="1"/>
          </a:p>
          <a:p>
            <a:pPr indent="-37276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70"/>
              <a:buChar char="•"/>
            </a:pPr>
            <a:r>
              <a:rPr b="1" lang="en"/>
              <a:t>Expliquez comment ces modèles peuvent contribuer à prévenir la cyberintimidation.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None/>
            </a:pPr>
            <a:r>
              <a:rPr lang="en"/>
              <a:t>Vocabulaire clé : </a:t>
            </a:r>
            <a:r>
              <a:rPr b="1" lang="en"/>
              <a:t>cyberintimidation, caractéristiques, traits, qualités, modèle, inspirant, communauté, prévention.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None/>
            </a:pPr>
            <a:r>
              <a:rPr lang="en"/>
              <a:t>Ressources : </a:t>
            </a:r>
            <a:r>
              <a:rPr b="1" lang="en"/>
              <a:t>Modèle de "Top Trumps" des modèles de rôle (diapositive xx)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Qu'est-ce qu'un modèle positif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Quelles caractéristiques ou traits de caractère peuvent-ils posséder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Qu'est-ce qui fait que les gens les admirent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Qui sont vos modèles dans...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...votre communauté locale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...votre école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...vos groupes/espaces en ligne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Pourquoi ces personnes sont-elles des modèles pour vous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 peuvent nous apprendre les actions et les paroles de ces modèles sur la façon de gérer la cyberintimidation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Qu'est-ce qui fait un modèle ?</a:t>
            </a:r>
            <a:endParaRPr sz="2900"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Qu'est-ce qu'un modèle ?</a:t>
            </a:r>
            <a:endParaRPr b="1" sz="22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200"/>
          </a:p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Quelles sont les qualités qu'ils possèdent ?</a:t>
            </a:r>
            <a:endParaRPr b="1" sz="2200"/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6573" y="882200"/>
            <a:ext cx="3223800" cy="32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560350" y="335400"/>
            <a:ext cx="335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Qualités d'un modèle</a:t>
            </a:r>
            <a:endParaRPr sz="2900"/>
          </a:p>
        </p:txBody>
      </p:sp>
      <p:sp>
        <p:nvSpPr>
          <p:cNvPr id="105" name="Google Shape;105;p5"/>
          <p:cNvSpPr/>
          <p:nvPr/>
        </p:nvSpPr>
        <p:spPr>
          <a:xfrm>
            <a:off x="531075" y="1083150"/>
            <a:ext cx="2600700" cy="1488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Morale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Adoptez un comportement éthique et honnête.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3404450" y="1083150"/>
            <a:ext cx="2600700" cy="1488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Confiance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Reconnaître ses propres compétences et en être fier.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6277825" y="1083150"/>
            <a:ext cx="2600700" cy="1488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Travailleur acharné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Faites preuve d'engagement, de persévérance et de dévouement.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1446150" y="2765400"/>
            <a:ext cx="2600700" cy="1488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Respectueux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Faites preuve de respect pour les autres, d'altruisme et évitez les préjugés.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4384925" y="2708475"/>
            <a:ext cx="2600700" cy="1488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Optimisme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Faites preuve d'une attitude optimiste et positive, même dans les situations difficiles.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560351" y="335400"/>
            <a:ext cx="32940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Qui sont vos modèles ?</a:t>
            </a:r>
            <a:endParaRPr sz="2900"/>
          </a:p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560344" y="1301688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4171"/>
              <a:buNone/>
            </a:pPr>
            <a:r>
              <a:rPr b="1" lang="en" sz="2200"/>
              <a:t>Ils pourraient être...</a:t>
            </a:r>
            <a:endParaRPr b="1" sz="2200"/>
          </a:p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Char char="●"/>
            </a:pPr>
            <a:r>
              <a:rPr lang="en" sz="2200"/>
              <a:t>un adulte de confiance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en" sz="2200"/>
              <a:t>un membre du personnel de l'école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en" sz="2200"/>
              <a:t>un membre inspirant de notre communauté locale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en" sz="2200"/>
              <a:t>un influenceur en ligne qui promeut des messages et des comportements positifs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en" sz="2200"/>
              <a:t>un utilisateur en ligne que vous admirez.</a:t>
            </a:r>
            <a:endParaRPr sz="2200"/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2375" y="1123549"/>
            <a:ext cx="3081651" cy="308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Les meilleurs atouts</a:t>
            </a:r>
            <a:endParaRPr b="0" sz="2900"/>
          </a:p>
        </p:txBody>
      </p:sp>
      <p:pic>
        <p:nvPicPr>
          <p:cNvPr descr="Learn how to play the world's number 1 educational card game! Pick your category, and the highest stat wins!&#10;&#10;Buy online - http://shop.winningmoves.co.uk/YTTTHowtoPlay" id="122" name="Google Shape;122;p7" title="Top Trumps - How to Play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8950" y="102325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128599" y="210300"/>
            <a:ext cx="38640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Les atouts du modèle de rôle</a:t>
            </a:r>
            <a:endParaRPr b="0" sz="2900"/>
          </a:p>
        </p:txBody>
      </p:sp>
      <p:sp>
        <p:nvSpPr>
          <p:cNvPr id="128" name="Google Shape;128;p8"/>
          <p:cNvSpPr/>
          <p:nvPr/>
        </p:nvSpPr>
        <p:spPr>
          <a:xfrm>
            <a:off x="1609500" y="658200"/>
            <a:ext cx="2962500" cy="3827100"/>
          </a:xfrm>
          <a:prstGeom prst="roundRect">
            <a:avLst>
              <a:gd fmla="val 5283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8"/>
          <p:cNvGrpSpPr/>
          <p:nvPr/>
        </p:nvGrpSpPr>
        <p:grpSpPr>
          <a:xfrm>
            <a:off x="1807650" y="2580875"/>
            <a:ext cx="2566200" cy="293100"/>
            <a:chOff x="1364475" y="2365225"/>
            <a:chExt cx="2566200" cy="293100"/>
          </a:xfrm>
        </p:grpSpPr>
        <p:sp>
          <p:nvSpPr>
            <p:cNvPr id="130" name="Google Shape;130;p8"/>
            <p:cNvSpPr/>
            <p:nvPr/>
          </p:nvSpPr>
          <p:spPr>
            <a:xfrm>
              <a:off x="1364475" y="2365225"/>
              <a:ext cx="2566200" cy="2931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3B52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637575" y="2365225"/>
              <a:ext cx="293100" cy="293100"/>
            </a:xfrm>
            <a:prstGeom prst="ellipse">
              <a:avLst/>
            </a:prstGeom>
            <a:noFill/>
            <a:ln cap="flat" cmpd="sng" w="19050">
              <a:solidFill>
                <a:srgbClr val="F080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8"/>
          <p:cNvGrpSpPr/>
          <p:nvPr/>
        </p:nvGrpSpPr>
        <p:grpSpPr>
          <a:xfrm>
            <a:off x="1807650" y="2932350"/>
            <a:ext cx="2566200" cy="293100"/>
            <a:chOff x="1364475" y="2365225"/>
            <a:chExt cx="2566200" cy="293100"/>
          </a:xfrm>
        </p:grpSpPr>
        <p:sp>
          <p:nvSpPr>
            <p:cNvPr id="133" name="Google Shape;133;p8"/>
            <p:cNvSpPr/>
            <p:nvPr/>
          </p:nvSpPr>
          <p:spPr>
            <a:xfrm>
              <a:off x="1364475" y="2365225"/>
              <a:ext cx="2566200" cy="2931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3B52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37575" y="2365225"/>
              <a:ext cx="293100" cy="293100"/>
            </a:xfrm>
            <a:prstGeom prst="ellipse">
              <a:avLst/>
            </a:prstGeom>
            <a:noFill/>
            <a:ln cap="flat" cmpd="sng" w="19050">
              <a:solidFill>
                <a:srgbClr val="F080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1807650" y="3283825"/>
            <a:ext cx="2566200" cy="293100"/>
            <a:chOff x="1364475" y="2365225"/>
            <a:chExt cx="2566200" cy="293100"/>
          </a:xfrm>
        </p:grpSpPr>
        <p:sp>
          <p:nvSpPr>
            <p:cNvPr id="136" name="Google Shape;136;p8"/>
            <p:cNvSpPr/>
            <p:nvPr/>
          </p:nvSpPr>
          <p:spPr>
            <a:xfrm>
              <a:off x="1364475" y="2365225"/>
              <a:ext cx="2566200" cy="2931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3B52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637575" y="2365225"/>
              <a:ext cx="293100" cy="293100"/>
            </a:xfrm>
            <a:prstGeom prst="ellipse">
              <a:avLst/>
            </a:prstGeom>
            <a:noFill/>
            <a:ln cap="flat" cmpd="sng" w="19050">
              <a:solidFill>
                <a:srgbClr val="F080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8"/>
          <p:cNvGrpSpPr/>
          <p:nvPr/>
        </p:nvGrpSpPr>
        <p:grpSpPr>
          <a:xfrm>
            <a:off x="1807650" y="3635300"/>
            <a:ext cx="2566200" cy="293100"/>
            <a:chOff x="1364475" y="2365225"/>
            <a:chExt cx="2566200" cy="293100"/>
          </a:xfrm>
        </p:grpSpPr>
        <p:sp>
          <p:nvSpPr>
            <p:cNvPr id="139" name="Google Shape;139;p8"/>
            <p:cNvSpPr/>
            <p:nvPr/>
          </p:nvSpPr>
          <p:spPr>
            <a:xfrm>
              <a:off x="1364475" y="2365225"/>
              <a:ext cx="2566200" cy="2931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3B52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637575" y="2365225"/>
              <a:ext cx="293100" cy="293100"/>
            </a:xfrm>
            <a:prstGeom prst="ellipse">
              <a:avLst/>
            </a:prstGeom>
            <a:noFill/>
            <a:ln cap="flat" cmpd="sng" w="19050">
              <a:solidFill>
                <a:srgbClr val="F080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8"/>
          <p:cNvGrpSpPr/>
          <p:nvPr/>
        </p:nvGrpSpPr>
        <p:grpSpPr>
          <a:xfrm>
            <a:off x="1807650" y="3986775"/>
            <a:ext cx="2566200" cy="293100"/>
            <a:chOff x="1364475" y="2365225"/>
            <a:chExt cx="2566200" cy="293100"/>
          </a:xfrm>
        </p:grpSpPr>
        <p:sp>
          <p:nvSpPr>
            <p:cNvPr id="142" name="Google Shape;142;p8"/>
            <p:cNvSpPr/>
            <p:nvPr/>
          </p:nvSpPr>
          <p:spPr>
            <a:xfrm>
              <a:off x="1364475" y="2365225"/>
              <a:ext cx="2566200" cy="2931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3B52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3637575" y="2365225"/>
              <a:ext cx="293100" cy="293100"/>
            </a:xfrm>
            <a:prstGeom prst="ellipse">
              <a:avLst/>
            </a:prstGeom>
            <a:noFill/>
            <a:ln cap="flat" cmpd="sng" w="19050">
              <a:solidFill>
                <a:srgbClr val="F080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8"/>
          <p:cNvSpPr/>
          <p:nvPr/>
        </p:nvSpPr>
        <p:spPr>
          <a:xfrm>
            <a:off x="1807600" y="786725"/>
            <a:ext cx="2566200" cy="346800"/>
          </a:xfrm>
          <a:prstGeom prst="rect">
            <a:avLst/>
          </a:prstGeom>
          <a:noFill/>
          <a:ln cap="flat" cmpd="sng" w="1905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1807650" y="1215250"/>
            <a:ext cx="2566200" cy="1278600"/>
          </a:xfrm>
          <a:prstGeom prst="rect">
            <a:avLst/>
          </a:prstGeom>
          <a:noFill/>
          <a:ln cap="flat" cmpd="sng" w="1905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4572000" y="658200"/>
            <a:ext cx="2962500" cy="3827100"/>
          </a:xfrm>
          <a:prstGeom prst="roundRect">
            <a:avLst>
              <a:gd fmla="val 5283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1150" y="786722"/>
            <a:ext cx="2364186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>
            <p:ph type="title"/>
          </p:nvPr>
        </p:nvSpPr>
        <p:spPr>
          <a:xfrm>
            <a:off x="5054322" y="1402923"/>
            <a:ext cx="2115049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Modèle de rôle </a:t>
            </a:r>
            <a:endParaRPr sz="29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Les meilleurs atouts</a:t>
            </a:r>
            <a:endParaRPr b="0" sz="2900"/>
          </a:p>
        </p:txBody>
      </p:sp>
      <p:sp>
        <p:nvSpPr>
          <p:cNvPr id="149" name="Google Shape;149;p8"/>
          <p:cNvSpPr/>
          <p:nvPr/>
        </p:nvSpPr>
        <p:spPr>
          <a:xfrm>
            <a:off x="4770150" y="2348525"/>
            <a:ext cx="2566200" cy="1931400"/>
          </a:xfrm>
          <a:prstGeom prst="rect">
            <a:avLst/>
          </a:prstGeom>
          <a:noFill/>
          <a:ln cap="flat" cmpd="sng" w="1905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peut nous apprendre cette personne sur la façon de gérer la cyberintimidation ?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C'est l'heure de jouer !</a:t>
            </a:r>
            <a:endParaRPr sz="3000"/>
          </a:p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En utilisant les cartes "Top Trumps" du groupe, faites un jeu et voyez ce que vous pouvez apprendre de vos modèles sur la lutte contre la cyberintimidation !</a:t>
            </a:r>
            <a:endParaRPr sz="2000"/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9" y="402850"/>
            <a:ext cx="3745350" cy="37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