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T Sans Narrow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TSansNarrow-bold.fntdata"/><Relationship Id="rId12" Type="http://schemas.openxmlformats.org/officeDocument/2006/relationships/font" Target="fonts/PTSansNarrow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ee53f54ff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ee53f54ff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ee53f54ff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eee53f54ff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ee53f54ff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ee53f54ff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eee53f54ff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eee53f54ff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ee53f54ff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eee53f54ff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eee53f54ff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eee53f54ff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9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8.png"/><Relationship Id="rId8" Type="http://schemas.openxmlformats.org/officeDocument/2006/relationships/image" Target="../media/image12.png"/></Relationships>
</file>

<file path=ppt/slideLayouts/_rels/slideLayout10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twitter.com/kidactions" TargetMode="External"/><Relationship Id="rId10" Type="http://schemas.openxmlformats.org/officeDocument/2006/relationships/image" Target="../media/image10.png"/><Relationship Id="rId13" Type="http://schemas.openxmlformats.org/officeDocument/2006/relationships/image" Target="../media/image4.png"/><Relationship Id="rId1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kidactions.eu/" TargetMode="External"/><Relationship Id="rId3" Type="http://schemas.openxmlformats.org/officeDocument/2006/relationships/hyperlink" Target="https://www.twitter.com/hashtag/kidactions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5" Type="http://schemas.openxmlformats.org/officeDocument/2006/relationships/hyperlink" Target="https://www.instagram.com/kidactions" TargetMode="External"/><Relationship Id="rId14" Type="http://schemas.openxmlformats.org/officeDocument/2006/relationships/hyperlink" Target="https://www.instagram.com/kidactions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9.png"/><Relationship Id="rId7" Type="http://schemas.openxmlformats.org/officeDocument/2006/relationships/image" Target="../media/image5.png"/><Relationship Id="rId8" Type="http://schemas.openxmlformats.org/officeDocument/2006/relationships/image" Target="../media/image6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525780" y="1548184"/>
            <a:ext cx="4466700" cy="1618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B527B"/>
              </a:buClr>
              <a:buSzPts val="3300"/>
              <a:buFont typeface="Calibri"/>
              <a:buNone/>
              <a:defRPr b="1" sz="3300">
                <a:solidFill>
                  <a:srgbClr val="3B527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25780" y="3321647"/>
            <a:ext cx="4466700" cy="1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5B7FBF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2"/>
          <p:cNvSpPr/>
          <p:nvPr>
            <p:ph idx="2" type="pic"/>
          </p:nvPr>
        </p:nvSpPr>
        <p:spPr>
          <a:xfrm>
            <a:off x="5172075" y="535781"/>
            <a:ext cx="3446100" cy="39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0800E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0800E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Logo&#10;&#10;Description automatically generated" id="19" name="Google Shape;1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511774" y="4586570"/>
            <a:ext cx="865626" cy="3205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, company name&#10;&#10;Description automatically generated" id="20" name="Google Shape;2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73678" y="4448687"/>
            <a:ext cx="596319" cy="59631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accessory, enamel&#10;&#10;Description automatically generated" id="21" name="Google Shape;21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3100" y="4429060"/>
            <a:ext cx="635571" cy="6355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phical user interface, text&#10;&#10;Description automatically generated with medium confidence" id="22" name="Google Shape;22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678713" y="4596545"/>
            <a:ext cx="841686" cy="30060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21714" y="4576376"/>
            <a:ext cx="844478" cy="340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20650" y="4502630"/>
            <a:ext cx="2261564" cy="48843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25" name="Google Shape;25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44625" y="526695"/>
            <a:ext cx="4475177" cy="8483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 showMasterSp="0">
  <p:cSld name="End slide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/>
        </p:nvSpPr>
        <p:spPr>
          <a:xfrm>
            <a:off x="2819045" y="3018101"/>
            <a:ext cx="35058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"/>
              </a:rPr>
              <a:t>www.kidactions.eu</a:t>
            </a:r>
            <a:r>
              <a:rPr b="1" i="0" lang="en" sz="1800" u="none" cap="none" strike="noStrike">
                <a:solidFill>
                  <a:srgbClr val="3B527B"/>
                </a:solidFill>
                <a:latin typeface="Calibri"/>
                <a:ea typeface="Calibri"/>
                <a:cs typeface="Calibri"/>
                <a:sym typeface="Calibri"/>
              </a:rPr>
              <a:t> | </a:t>
            </a:r>
            <a:r>
              <a:rPr b="1" i="0" lang="en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#KidActions</a:t>
            </a:r>
            <a:endParaRPr b="1" i="0" sz="1800" u="none" cap="none" strike="noStrike">
              <a:solidFill>
                <a:srgbClr val="3B527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57" name="Google Shape;57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11774" y="4586570"/>
            <a:ext cx="865626" cy="3205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, company name&#10;&#10;Description automatically generated" id="58" name="Google Shape;58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73678" y="4448687"/>
            <a:ext cx="596319" cy="59631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accessory, enamel&#10;&#10;Description automatically generated" id="59" name="Google Shape;59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573100" y="4429060"/>
            <a:ext cx="635571" cy="6355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phical user interface, text&#10;&#10;Description automatically generated with medium confidence" id="60" name="Google Shape;60;p1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678713" y="4596545"/>
            <a:ext cx="841686" cy="300602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821714" y="4576376"/>
            <a:ext cx="844478" cy="340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20650" y="4502630"/>
            <a:ext cx="2261564" cy="488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754081" y="710096"/>
            <a:ext cx="3623318" cy="22745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4" name="Google Shape;64;p11"/>
          <p:cNvGrpSpPr/>
          <p:nvPr/>
        </p:nvGrpSpPr>
        <p:grpSpPr>
          <a:xfrm>
            <a:off x="6286757" y="4037982"/>
            <a:ext cx="1269324" cy="500175"/>
            <a:chOff x="4119565" y="4632261"/>
            <a:chExt cx="1692432" cy="666900"/>
          </a:xfrm>
        </p:grpSpPr>
        <p:sp>
          <p:nvSpPr>
            <p:cNvPr id="65" name="Google Shape;65;p11"/>
            <p:cNvSpPr txBox="1"/>
            <p:nvPr/>
          </p:nvSpPr>
          <p:spPr>
            <a:xfrm>
              <a:off x="4374097" y="4632261"/>
              <a:ext cx="1437900" cy="66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" sz="1400" u="sng" cap="none" strike="noStrike">
                  <a:solidFill>
                    <a:schemeClr val="hlink"/>
                  </a:solidFill>
                  <a:latin typeface="PT Sans Narrow"/>
                  <a:ea typeface="PT Sans Narrow"/>
                  <a:cs typeface="PT Sans Narrow"/>
                  <a:sym typeface="PT Sans Narrow"/>
                  <a:hlinkClick r:id="rId11"/>
                </a:rPr>
                <a:t>@KidActions</a:t>
              </a:r>
              <a:endParaRPr b="1" i="0" sz="1400" u="none" cap="none" strike="noStrike">
                <a:solidFill>
                  <a:srgbClr val="3B5C98"/>
                </a:solidFill>
                <a:latin typeface="PT Sans Narrow"/>
                <a:ea typeface="PT Sans Narrow"/>
                <a:cs typeface="PT Sans Narrow"/>
                <a:sym typeface="PT Sans Narrow"/>
              </a:endParaRPr>
            </a:p>
          </p:txBody>
        </p:sp>
        <p:pic>
          <p:nvPicPr>
            <p:cNvPr id="66" name="Google Shape;66;p11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4119565" y="4693104"/>
              <a:ext cx="304455" cy="24764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7" name="Google Shape;67;p11"/>
          <p:cNvGrpSpPr/>
          <p:nvPr/>
        </p:nvGrpSpPr>
        <p:grpSpPr>
          <a:xfrm>
            <a:off x="7563279" y="4037982"/>
            <a:ext cx="1352146" cy="500175"/>
            <a:chOff x="6280917" y="4632261"/>
            <a:chExt cx="1802862" cy="666900"/>
          </a:xfrm>
        </p:grpSpPr>
        <p:pic>
          <p:nvPicPr>
            <p:cNvPr descr="instagram" id="68" name="Google Shape;68;p11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6280917" y="4684650"/>
              <a:ext cx="264554" cy="26455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9" name="Google Shape;69;p11"/>
            <p:cNvSpPr txBox="1"/>
            <p:nvPr/>
          </p:nvSpPr>
          <p:spPr>
            <a:xfrm>
              <a:off x="6554979" y="4632261"/>
              <a:ext cx="1528800" cy="66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" sz="1400" u="sng" cap="none" strike="noStrike">
                  <a:solidFill>
                    <a:schemeClr val="hlink"/>
                  </a:solidFill>
                  <a:latin typeface="Calibri"/>
                  <a:ea typeface="Calibri"/>
                  <a:cs typeface="Calibri"/>
                  <a:sym typeface="Calibri"/>
                  <a:hlinkClick r:id="rId14"/>
                </a:rPr>
                <a:t>@</a:t>
              </a:r>
              <a:r>
                <a:rPr b="1" i="0" lang="en" sz="1400" u="sng" cap="none" strike="noStrike">
                  <a:solidFill>
                    <a:schemeClr val="hlink"/>
                  </a:solidFill>
                  <a:latin typeface="PT Sans Narrow"/>
                  <a:ea typeface="PT Sans Narrow"/>
                  <a:cs typeface="PT Sans Narrow"/>
                  <a:sym typeface="PT Sans Narrow"/>
                  <a:hlinkClick r:id="rId15"/>
                </a:rPr>
                <a:t>KidActions</a:t>
              </a:r>
              <a:endParaRPr b="1" i="0" sz="1400" u="none" cap="none" strike="noStrike">
                <a:solidFill>
                  <a:srgbClr val="3B5C98"/>
                </a:solidFill>
                <a:latin typeface="PT Sans Narrow"/>
                <a:ea typeface="PT Sans Narrow"/>
                <a:cs typeface="PT Sans Narrow"/>
                <a:sym typeface="PT Sans Narrow"/>
              </a:endParaR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2" name="Google Shape;72;p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7FBF"/>
              </a:buClr>
              <a:buSzPts val="4500"/>
              <a:buFont typeface="PT Sans Narrow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" type="body"/>
          </p:nvPr>
        </p:nvSpPr>
        <p:spPr>
          <a:xfrm>
            <a:off x="623888" y="3505913"/>
            <a:ext cx="7886700" cy="10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3B527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98989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98989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989"/>
              </a:buClr>
              <a:buSzPts val="1200"/>
              <a:buNone/>
              <a:defRPr sz="1200">
                <a:solidFill>
                  <a:srgbClr val="898989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989"/>
              </a:buClr>
              <a:buSzPts val="1200"/>
              <a:buNone/>
              <a:defRPr sz="1200">
                <a:solidFill>
                  <a:srgbClr val="898989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989"/>
              </a:buClr>
              <a:buSzPts val="1200"/>
              <a:buNone/>
              <a:defRPr sz="1200">
                <a:solidFill>
                  <a:srgbClr val="898989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989"/>
              </a:buClr>
              <a:buSzPts val="1200"/>
              <a:buNone/>
              <a:defRPr sz="1200">
                <a:solidFill>
                  <a:srgbClr val="898989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title"/>
          </p:nvPr>
        </p:nvSpPr>
        <p:spPr>
          <a:xfrm>
            <a:off x="560344" y="335407"/>
            <a:ext cx="80232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7FBF"/>
              </a:buClr>
              <a:buSzPts val="3300"/>
              <a:buFont typeface="PT Sans Narrow"/>
              <a:buNone/>
              <a:defRPr>
                <a:solidFill>
                  <a:srgbClr val="5B7FBF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" type="body"/>
          </p:nvPr>
        </p:nvSpPr>
        <p:spPr>
          <a:xfrm>
            <a:off x="560344" y="1044723"/>
            <a:ext cx="8023200" cy="35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0800E"/>
              </a:buClr>
              <a:buSzPts val="2100"/>
              <a:buChar char="•"/>
              <a:defRPr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0800E"/>
              </a:buClr>
              <a:buSzPts val="1800"/>
              <a:buChar char="•"/>
              <a:defRPr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0800E"/>
              </a:buClr>
              <a:buSzPts val="1500"/>
              <a:buChar char="•"/>
              <a:defRPr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0800E"/>
              </a:buClr>
              <a:buSzPts val="1400"/>
              <a:buChar char="•"/>
              <a:defRPr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0800E"/>
              </a:buClr>
              <a:buSzPts val="1400"/>
              <a:buChar char="•"/>
              <a:defRPr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idx="1" type="body"/>
          </p:nvPr>
        </p:nvSpPr>
        <p:spPr>
          <a:xfrm>
            <a:off x="560344" y="1044723"/>
            <a:ext cx="3954600" cy="35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29150" y="1044723"/>
            <a:ext cx="3886200" cy="35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type="title"/>
          </p:nvPr>
        </p:nvSpPr>
        <p:spPr>
          <a:xfrm>
            <a:off x="560344" y="335407"/>
            <a:ext cx="80232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7FB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idx="1" type="body"/>
          </p:nvPr>
        </p:nvSpPr>
        <p:spPr>
          <a:xfrm>
            <a:off x="560344" y="1070099"/>
            <a:ext cx="39378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400"/>
              <a:buNone/>
              <a:defRPr b="1" sz="2400">
                <a:solidFill>
                  <a:srgbClr val="F0800E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8" name="Google Shape;38;p6"/>
          <p:cNvSpPr txBox="1"/>
          <p:nvPr>
            <p:ph idx="2" type="body"/>
          </p:nvPr>
        </p:nvSpPr>
        <p:spPr>
          <a:xfrm>
            <a:off x="560344" y="1749751"/>
            <a:ext cx="3937800" cy="28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3" type="body"/>
          </p:nvPr>
        </p:nvSpPr>
        <p:spPr>
          <a:xfrm>
            <a:off x="4629150" y="1070099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400"/>
              <a:buNone/>
              <a:defRPr b="1" sz="2400">
                <a:solidFill>
                  <a:srgbClr val="F0800E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0" name="Google Shape;40;p6"/>
          <p:cNvSpPr txBox="1"/>
          <p:nvPr>
            <p:ph idx="4" type="body"/>
          </p:nvPr>
        </p:nvSpPr>
        <p:spPr>
          <a:xfrm>
            <a:off x="4629150" y="1749751"/>
            <a:ext cx="3887400" cy="28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type="title"/>
          </p:nvPr>
        </p:nvSpPr>
        <p:spPr>
          <a:xfrm>
            <a:off x="560344" y="335407"/>
            <a:ext cx="80232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7FB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560344" y="335407"/>
            <a:ext cx="80232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7FB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5780" y="4625556"/>
            <a:ext cx="1854046" cy="40061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46" name="Google Shape;4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7301" y="4680762"/>
            <a:ext cx="1530918" cy="29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idx="1" type="body"/>
          </p:nvPr>
        </p:nvSpPr>
        <p:spPr>
          <a:xfrm>
            <a:off x="3717421" y="335407"/>
            <a:ext cx="4799100" cy="43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49" name="Google Shape;49;p9"/>
          <p:cNvSpPr txBox="1"/>
          <p:nvPr>
            <p:ph idx="2" type="body"/>
          </p:nvPr>
        </p:nvSpPr>
        <p:spPr>
          <a:xfrm>
            <a:off x="560344" y="1442102"/>
            <a:ext cx="3018600" cy="32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50" name="Google Shape;50;p9"/>
          <p:cNvSpPr txBox="1"/>
          <p:nvPr>
            <p:ph type="title"/>
          </p:nvPr>
        </p:nvSpPr>
        <p:spPr>
          <a:xfrm>
            <a:off x="560344" y="335406"/>
            <a:ext cx="3018600" cy="10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7FBF"/>
              </a:buClr>
              <a:buSzPts val="2400"/>
              <a:buFont typeface="PT Sans Narrow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/>
          <p:nvPr>
            <p:ph idx="2" type="pic"/>
          </p:nvPr>
        </p:nvSpPr>
        <p:spPr>
          <a:xfrm>
            <a:off x="3717421" y="335407"/>
            <a:ext cx="4768500" cy="4311300"/>
          </a:xfrm>
          <a:prstGeom prst="rect">
            <a:avLst/>
          </a:prstGeom>
          <a:solidFill>
            <a:srgbClr val="ADBFDF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0800E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0800E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560344" y="1422874"/>
            <a:ext cx="3018600" cy="3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54" name="Google Shape;54;p10"/>
          <p:cNvSpPr txBox="1"/>
          <p:nvPr>
            <p:ph type="title"/>
          </p:nvPr>
        </p:nvSpPr>
        <p:spPr>
          <a:xfrm>
            <a:off x="560344" y="335406"/>
            <a:ext cx="3018600" cy="10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7FBF"/>
              </a:buClr>
              <a:buSzPts val="2400"/>
              <a:buFont typeface="PT Sans Narrow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60344" y="335407"/>
            <a:ext cx="80232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B7FBF"/>
              </a:buClr>
              <a:buSzPts val="3300"/>
              <a:buFont typeface="PT Sans Narrow"/>
              <a:buNone/>
              <a:defRPr b="1" i="0" sz="3300" u="none" cap="none" strike="noStrike">
                <a:solidFill>
                  <a:srgbClr val="5B7FBF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60344" y="1044723"/>
            <a:ext cx="8023200" cy="35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0800E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0800E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grpSp>
        <p:nvGrpSpPr>
          <p:cNvPr id="8" name="Google Shape;8;p1"/>
          <p:cNvGrpSpPr/>
          <p:nvPr/>
        </p:nvGrpSpPr>
        <p:grpSpPr>
          <a:xfrm>
            <a:off x="57287" y="392407"/>
            <a:ext cx="128615" cy="450530"/>
            <a:chOff x="5434149" y="2046369"/>
            <a:chExt cx="548700" cy="848136"/>
          </a:xfrm>
        </p:grpSpPr>
        <p:cxnSp>
          <p:nvCxnSpPr>
            <p:cNvPr id="9" name="Google Shape;9;p1"/>
            <p:cNvCxnSpPr/>
            <p:nvPr/>
          </p:nvCxnSpPr>
          <p:spPr>
            <a:xfrm flipH="1" rot="10800000">
              <a:off x="5434149" y="2046369"/>
              <a:ext cx="548700" cy="156900"/>
            </a:xfrm>
            <a:prstGeom prst="straightConnector1">
              <a:avLst/>
            </a:prstGeom>
            <a:noFill/>
            <a:ln cap="rnd" cmpd="sng" w="1270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" name="Google Shape;10;p1"/>
            <p:cNvCxnSpPr/>
            <p:nvPr/>
          </p:nvCxnSpPr>
          <p:spPr>
            <a:xfrm>
              <a:off x="5434149" y="2456150"/>
              <a:ext cx="548700" cy="0"/>
            </a:xfrm>
            <a:prstGeom prst="straightConnector1">
              <a:avLst/>
            </a:prstGeom>
            <a:noFill/>
            <a:ln cap="rnd" cmpd="sng" w="1270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" name="Google Shape;11;p1"/>
            <p:cNvCxnSpPr/>
            <p:nvPr/>
          </p:nvCxnSpPr>
          <p:spPr>
            <a:xfrm>
              <a:off x="5434149" y="2737605"/>
              <a:ext cx="548700" cy="156900"/>
            </a:xfrm>
            <a:prstGeom prst="straightConnector1">
              <a:avLst/>
            </a:prstGeom>
            <a:noFill/>
            <a:ln cap="rnd" cmpd="sng" w="1270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pic>
        <p:nvPicPr>
          <p:cNvPr id="12" name="Google Shape;12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25780" y="4625556"/>
            <a:ext cx="1854046" cy="40061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con&#10;&#10;Description automatically generated" id="13" name="Google Shape;13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87301" y="4680762"/>
            <a:ext cx="1530918" cy="29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"/>
          <p:cNvSpPr/>
          <p:nvPr/>
        </p:nvSpPr>
        <p:spPr>
          <a:xfrm>
            <a:off x="0" y="180690"/>
            <a:ext cx="328500" cy="9732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/>
          <p:nvPr>
            <p:ph type="ctrTitle"/>
          </p:nvPr>
        </p:nvSpPr>
        <p:spPr>
          <a:xfrm>
            <a:off x="525780" y="1548184"/>
            <a:ext cx="4466700" cy="16188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Understanding online experiences</a:t>
            </a:r>
            <a:endParaRPr/>
          </a:p>
        </p:txBody>
      </p:sp>
      <p:sp>
        <p:nvSpPr>
          <p:cNvPr id="79" name="Google Shape;79;p13"/>
          <p:cNvSpPr txBox="1"/>
          <p:nvPr>
            <p:ph idx="1" type="subTitle"/>
          </p:nvPr>
        </p:nvSpPr>
        <p:spPr>
          <a:xfrm>
            <a:off x="525780" y="3321647"/>
            <a:ext cx="4466700" cy="1132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Understanding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Ages 11-13, Ages 14-18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>
            <p:ph type="title"/>
          </p:nvPr>
        </p:nvSpPr>
        <p:spPr>
          <a:xfrm>
            <a:off x="560344" y="335407"/>
            <a:ext cx="8023200" cy="609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Understanding online experiences</a:t>
            </a:r>
            <a:endParaRPr/>
          </a:p>
        </p:txBody>
      </p:sp>
      <p:sp>
        <p:nvSpPr>
          <p:cNvPr id="85" name="Google Shape;85;p14"/>
          <p:cNvSpPr txBox="1"/>
          <p:nvPr>
            <p:ph idx="1" type="body"/>
          </p:nvPr>
        </p:nvSpPr>
        <p:spPr>
          <a:xfrm>
            <a:off x="560344" y="1044723"/>
            <a:ext cx="8023200" cy="35880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Timing: </a:t>
            </a:r>
            <a:r>
              <a:rPr b="1" lang="en"/>
              <a:t>60 minutes</a:t>
            </a:r>
            <a:endParaRPr b="1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Learning outcomes: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/>
              <a:t>Learners will be able to:</a:t>
            </a:r>
            <a:endParaRPr b="1"/>
          </a:p>
          <a:p>
            <a:pPr indent="-361950" lvl="0" marL="457200" rtl="0" algn="l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b="1" lang="en"/>
              <a:t>Name online spaces/activities they enjoy and explain why they are enjoyable.</a:t>
            </a:r>
            <a:endParaRPr b="1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b="1" lang="en"/>
              <a:t>Identify the challenges young people may face in these spaces/activities.</a:t>
            </a:r>
            <a:endParaRPr b="1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b="1" lang="en"/>
              <a:t>Define how they want adults to help and support them online.</a:t>
            </a:r>
            <a:endParaRPr b="1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Key vocabulary: </a:t>
            </a:r>
            <a:r>
              <a:rPr b="1" lang="en"/>
              <a:t>cyberbullying, activities, enjoyment, fun, challenges, risks, difficulties, worries, help, support, strategies.</a:t>
            </a:r>
            <a:endParaRPr b="1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Resources: </a:t>
            </a:r>
            <a:r>
              <a:rPr b="1" lang="en"/>
              <a:t>‘My online life’ planning sheet (slide 5)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 txBox="1"/>
          <p:nvPr>
            <p:ph type="title"/>
          </p:nvPr>
        </p:nvSpPr>
        <p:spPr>
          <a:xfrm>
            <a:off x="560344" y="335407"/>
            <a:ext cx="8023200" cy="609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Questions</a:t>
            </a:r>
            <a:endParaRPr/>
          </a:p>
        </p:txBody>
      </p:sp>
      <p:sp>
        <p:nvSpPr>
          <p:cNvPr id="91" name="Google Shape;91;p15"/>
          <p:cNvSpPr txBox="1"/>
          <p:nvPr>
            <p:ph idx="1" type="body"/>
          </p:nvPr>
        </p:nvSpPr>
        <p:spPr>
          <a:xfrm>
            <a:off x="560344" y="1044723"/>
            <a:ext cx="8023200" cy="35880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61950" lvl="0" marL="457200" rtl="0" algn="l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What do you enjoy doing online?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Which games/apps do you use to enjoy these activities?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Who do you enjoy these activities with?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Why are these activities enjoyable to you (and other young people)?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What challenges do you/could you face?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What do you do to protect yourself and others from these challenges?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What can adults do to help you enjoy these activities safely and positively?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What could the internet industry do to help you enjoy these activities safely and positively?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>
            <p:ph type="title"/>
          </p:nvPr>
        </p:nvSpPr>
        <p:spPr>
          <a:xfrm>
            <a:off x="560344" y="335406"/>
            <a:ext cx="3018600" cy="1029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Would you rather…?</a:t>
            </a:r>
            <a:endParaRPr sz="2900"/>
          </a:p>
        </p:txBody>
      </p:sp>
      <p:sp>
        <p:nvSpPr>
          <p:cNvPr id="97" name="Google Shape;97;p16"/>
          <p:cNvSpPr txBox="1"/>
          <p:nvPr>
            <p:ph idx="1" type="body"/>
          </p:nvPr>
        </p:nvSpPr>
        <p:spPr>
          <a:xfrm>
            <a:off x="560344" y="1422874"/>
            <a:ext cx="3018600" cy="3223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200"/>
              <a:t>Consider these choices.</a:t>
            </a:r>
            <a:endParaRPr b="1" sz="22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 sz="22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200"/>
              <a:t>Stand on the left-hand side of the room for </a:t>
            </a:r>
            <a:r>
              <a:rPr b="1" lang="en" sz="2200">
                <a:solidFill>
                  <a:srgbClr val="F0800E"/>
                </a:solidFill>
              </a:rPr>
              <a:t>choice 1</a:t>
            </a:r>
            <a:r>
              <a:rPr b="1" lang="en" sz="2200"/>
              <a:t> and the right-hand side of the room for </a:t>
            </a:r>
            <a:r>
              <a:rPr b="1" lang="en" sz="2200">
                <a:solidFill>
                  <a:srgbClr val="5B7FBF"/>
                </a:solidFill>
              </a:rPr>
              <a:t>choice 2</a:t>
            </a:r>
            <a:r>
              <a:rPr b="1" lang="en" sz="2200"/>
              <a:t>.</a:t>
            </a:r>
            <a:endParaRPr b="1" sz="2200"/>
          </a:p>
        </p:txBody>
      </p:sp>
      <p:sp>
        <p:nvSpPr>
          <p:cNvPr id="98" name="Google Shape;98;p16"/>
          <p:cNvSpPr txBox="1"/>
          <p:nvPr>
            <p:ph idx="1" type="body"/>
          </p:nvPr>
        </p:nvSpPr>
        <p:spPr>
          <a:xfrm>
            <a:off x="3819800" y="735400"/>
            <a:ext cx="4918800" cy="3646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fontScale="77500"/>
          </a:bodyPr>
          <a:lstStyle/>
          <a:p>
            <a:pPr indent="-336867" lvl="0" marL="45720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ct val="100000"/>
              <a:buChar char="●"/>
            </a:pPr>
            <a:r>
              <a:rPr b="1" lang="en" sz="2200">
                <a:solidFill>
                  <a:srgbClr val="F0800E"/>
                </a:solidFill>
              </a:rPr>
              <a:t>YouTube</a:t>
            </a:r>
            <a:r>
              <a:rPr b="1" lang="en" sz="2200"/>
              <a:t> or </a:t>
            </a:r>
            <a:r>
              <a:rPr b="1" lang="en" sz="2200">
                <a:solidFill>
                  <a:srgbClr val="5B7FBF"/>
                </a:solidFill>
              </a:rPr>
              <a:t>Netflix</a:t>
            </a:r>
            <a:r>
              <a:rPr b="1" lang="en" sz="2200"/>
              <a:t>?</a:t>
            </a:r>
            <a:endParaRPr b="1" sz="2200"/>
          </a:p>
          <a:p>
            <a:pPr indent="-33686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2200">
                <a:solidFill>
                  <a:srgbClr val="F0800E"/>
                </a:solidFill>
              </a:rPr>
              <a:t>Funny pictures</a:t>
            </a:r>
            <a:r>
              <a:rPr b="1" lang="en" sz="2200"/>
              <a:t> or </a:t>
            </a:r>
            <a:r>
              <a:rPr b="1" lang="en" sz="2200">
                <a:solidFill>
                  <a:srgbClr val="5B7FBF"/>
                </a:solidFill>
              </a:rPr>
              <a:t>funny videos</a:t>
            </a:r>
            <a:r>
              <a:rPr b="1" lang="en" sz="2200"/>
              <a:t>?</a:t>
            </a:r>
            <a:endParaRPr b="1" sz="2200"/>
          </a:p>
          <a:p>
            <a:pPr indent="-33686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2200">
                <a:solidFill>
                  <a:srgbClr val="F0800E"/>
                </a:solidFill>
              </a:rPr>
              <a:t>No internet for a week</a:t>
            </a:r>
            <a:r>
              <a:rPr b="1" lang="en" sz="2200"/>
              <a:t> or </a:t>
            </a:r>
            <a:r>
              <a:rPr b="1" lang="en" sz="2200">
                <a:solidFill>
                  <a:srgbClr val="5B7FBF"/>
                </a:solidFill>
              </a:rPr>
              <a:t>no friends for a month</a:t>
            </a:r>
            <a:r>
              <a:rPr b="1" lang="en" sz="2200"/>
              <a:t>?</a:t>
            </a:r>
            <a:endParaRPr b="1" sz="2200"/>
          </a:p>
          <a:p>
            <a:pPr indent="-33686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2200">
                <a:solidFill>
                  <a:srgbClr val="F0800E"/>
                </a:solidFill>
              </a:rPr>
              <a:t>Go online for 24 hours straight</a:t>
            </a:r>
            <a:r>
              <a:rPr b="1" lang="en" sz="2200"/>
              <a:t> or </a:t>
            </a:r>
            <a:r>
              <a:rPr b="1" lang="en" sz="2200">
                <a:solidFill>
                  <a:srgbClr val="5B7FBF"/>
                </a:solidFill>
              </a:rPr>
              <a:t>no internet for 24 hours</a:t>
            </a:r>
            <a:r>
              <a:rPr b="1" lang="en" sz="2200"/>
              <a:t>?</a:t>
            </a:r>
            <a:endParaRPr b="1" sz="2200"/>
          </a:p>
          <a:p>
            <a:pPr indent="-33686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2200">
                <a:solidFill>
                  <a:srgbClr val="F0800E"/>
                </a:solidFill>
              </a:rPr>
              <a:t>Music streaming</a:t>
            </a:r>
            <a:r>
              <a:rPr b="1" lang="en" sz="2200"/>
              <a:t> or </a:t>
            </a:r>
            <a:r>
              <a:rPr b="1" lang="en" sz="2200">
                <a:solidFill>
                  <a:srgbClr val="5B7FBF"/>
                </a:solidFill>
              </a:rPr>
              <a:t>video streaming</a:t>
            </a:r>
            <a:r>
              <a:rPr b="1" lang="en" sz="2200"/>
              <a:t>?</a:t>
            </a:r>
            <a:endParaRPr b="1" sz="2200"/>
          </a:p>
          <a:p>
            <a:pPr indent="-33686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2200">
                <a:solidFill>
                  <a:srgbClr val="F0800E"/>
                </a:solidFill>
              </a:rPr>
              <a:t>Gaming</a:t>
            </a:r>
            <a:r>
              <a:rPr b="1" lang="en" sz="2200"/>
              <a:t> or </a:t>
            </a:r>
            <a:r>
              <a:rPr b="1" lang="en" sz="2200">
                <a:solidFill>
                  <a:srgbClr val="5B7FBF"/>
                </a:solidFill>
              </a:rPr>
              <a:t>social media</a:t>
            </a:r>
            <a:r>
              <a:rPr b="1" lang="en" sz="2200"/>
              <a:t>?</a:t>
            </a:r>
            <a:endParaRPr b="1" sz="2200"/>
          </a:p>
          <a:p>
            <a:pPr indent="-33686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 sz="2200">
                <a:solidFill>
                  <a:srgbClr val="F0800E"/>
                </a:solidFill>
              </a:rPr>
              <a:t>Be ‘you’ online</a:t>
            </a:r>
            <a:r>
              <a:rPr b="1" lang="en" sz="2200"/>
              <a:t> or </a:t>
            </a:r>
            <a:r>
              <a:rPr b="1" lang="en" sz="2200">
                <a:solidFill>
                  <a:srgbClr val="5B7FBF"/>
                </a:solidFill>
              </a:rPr>
              <a:t>be someone different online</a:t>
            </a:r>
            <a:r>
              <a:rPr b="1" lang="en" sz="2200"/>
              <a:t>?</a:t>
            </a:r>
            <a:endParaRPr b="1" sz="2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/>
          <p:nvPr>
            <p:ph type="title"/>
          </p:nvPr>
        </p:nvSpPr>
        <p:spPr>
          <a:xfrm>
            <a:off x="560344" y="335407"/>
            <a:ext cx="8023200" cy="609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My online life</a:t>
            </a:r>
            <a:endParaRPr sz="2900"/>
          </a:p>
        </p:txBody>
      </p:sp>
      <p:sp>
        <p:nvSpPr>
          <p:cNvPr id="104" name="Google Shape;104;p17"/>
          <p:cNvSpPr/>
          <p:nvPr/>
        </p:nvSpPr>
        <p:spPr>
          <a:xfrm>
            <a:off x="422825" y="973100"/>
            <a:ext cx="2328600" cy="33537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3B52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My favourite apps/games: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7"/>
          <p:cNvSpPr/>
          <p:nvPr/>
        </p:nvSpPr>
        <p:spPr>
          <a:xfrm>
            <a:off x="2880525" y="973100"/>
            <a:ext cx="1452000" cy="33537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5B7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Why I enjoy these: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7"/>
          <p:cNvSpPr/>
          <p:nvPr/>
        </p:nvSpPr>
        <p:spPr>
          <a:xfrm>
            <a:off x="4500575" y="285625"/>
            <a:ext cx="4401900" cy="137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5B7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Challenges/risks I face online: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7"/>
          <p:cNvSpPr/>
          <p:nvPr/>
        </p:nvSpPr>
        <p:spPr>
          <a:xfrm>
            <a:off x="4500575" y="1787600"/>
            <a:ext cx="4401900" cy="137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3B52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How I manage these risks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: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7"/>
          <p:cNvSpPr/>
          <p:nvPr/>
        </p:nvSpPr>
        <p:spPr>
          <a:xfrm>
            <a:off x="4500575" y="3289575"/>
            <a:ext cx="4401900" cy="13710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F0800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How I want adults/others to help me: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title"/>
          </p:nvPr>
        </p:nvSpPr>
        <p:spPr>
          <a:xfrm>
            <a:off x="560344" y="335406"/>
            <a:ext cx="3018600" cy="1029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Share your ideas</a:t>
            </a:r>
            <a:endParaRPr/>
          </a:p>
        </p:txBody>
      </p:sp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560344" y="1422874"/>
            <a:ext cx="3018600" cy="3223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000"/>
              <a:t>Share your thoughts and ideas with the group.</a:t>
            </a:r>
            <a:endParaRPr b="1" sz="20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000"/>
              <a:t>How could these be shared with others in your community?</a:t>
            </a:r>
            <a:endParaRPr b="1" sz="2000"/>
          </a:p>
        </p:txBody>
      </p:sp>
      <p:pic>
        <p:nvPicPr>
          <p:cNvPr id="115" name="Google Shape;11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21473" y="980700"/>
            <a:ext cx="3018600" cy="301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KID_ACTIONS">
      <a:dk1>
        <a:srgbClr val="181818"/>
      </a:dk1>
      <a:lt1>
        <a:srgbClr val="FFFFFF"/>
      </a:lt1>
      <a:dk2>
        <a:srgbClr val="3B527B"/>
      </a:dk2>
      <a:lt2>
        <a:srgbClr val="CBD6EB"/>
      </a:lt2>
      <a:accent1>
        <a:srgbClr val="5B7FBF"/>
      </a:accent1>
      <a:accent2>
        <a:srgbClr val="ADBFDF"/>
      </a:accent2>
      <a:accent3>
        <a:srgbClr val="B66513"/>
      </a:accent3>
      <a:accent4>
        <a:srgbClr val="F0800E"/>
      </a:accent4>
      <a:accent5>
        <a:srgbClr val="F8C087"/>
      </a:accent5>
      <a:accent6>
        <a:srgbClr val="FFEB61"/>
      </a:accent6>
      <a:hlink>
        <a:srgbClr val="F0800E"/>
      </a:hlink>
      <a:folHlink>
        <a:srgbClr val="ADBFD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