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72ee0c71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72ee0c71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5.png"/><Relationship Id="rId13" Type="http://schemas.openxmlformats.org/officeDocument/2006/relationships/image" Target="../media/image10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Stepping in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Preventing,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11-14,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550" y="1226050"/>
            <a:ext cx="2854176" cy="285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Stepping in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45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Recognise how different online situations make them feel.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how others might feel in these online situations.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Evaluate how bullying interventions can have positive or negative consequences depending on context and timing.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emotions, regulation, strategies, intervention, bystander, upstander, positive, negative, consequence, impact.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‘Considering responses’ worksheet (slide 6)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Which emotions are high/low intensity?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do you feel when you see someone else being bullied online?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Do you feel differently if it is someone you know/don’t know personally? Why?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might others be feeling in that situation?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do our emotions change the way we respond to difficult situations?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Which emotions lead to better outcomes?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Emotion sorting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1" y="1422875"/>
            <a:ext cx="24054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Consider these emotions. 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How intense are they on a scale from 1 (least intense) to 10 (most intense)?</a:t>
            </a:r>
            <a:endParaRPr b="1" sz="2200"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3840575" y="4067400"/>
            <a:ext cx="411000" cy="71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1</a:t>
            </a:r>
            <a:endParaRPr sz="2900"/>
          </a:p>
        </p:txBody>
      </p:sp>
      <p:cxnSp>
        <p:nvCxnSpPr>
          <p:cNvPr id="100" name="Google Shape;100;p16"/>
          <p:cNvCxnSpPr/>
          <p:nvPr/>
        </p:nvCxnSpPr>
        <p:spPr>
          <a:xfrm>
            <a:off x="4344175" y="427475"/>
            <a:ext cx="0" cy="4089300"/>
          </a:xfrm>
          <a:prstGeom prst="straightConnector1">
            <a:avLst/>
          </a:prstGeom>
          <a:noFill/>
          <a:ln cap="flat" cmpd="sng" w="38100">
            <a:solidFill>
              <a:srgbClr val="F0800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01" name="Google Shape;101;p16"/>
          <p:cNvSpPr txBox="1"/>
          <p:nvPr>
            <p:ph type="title"/>
          </p:nvPr>
        </p:nvSpPr>
        <p:spPr>
          <a:xfrm>
            <a:off x="3735975" y="176850"/>
            <a:ext cx="563700" cy="71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10</a:t>
            </a:r>
            <a:endParaRPr sz="2900"/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6982550" y="3262075"/>
            <a:ext cx="18999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Disappointed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7211300" y="2691600"/>
            <a:ext cx="14424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Disgusted</a:t>
            </a:r>
            <a:endParaRPr sz="2900"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7495050" y="3935625"/>
            <a:ext cx="14424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Miserable</a:t>
            </a:r>
            <a:endParaRPr sz="2900"/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5817175" y="2659675"/>
            <a:ext cx="13245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Anxious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5430900" y="3114300"/>
            <a:ext cx="13245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Furious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5722600" y="3653288"/>
            <a:ext cx="13245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5B7FBF"/>
                </a:solidFill>
              </a:rPr>
              <a:t>Worried</a:t>
            </a:r>
            <a:endParaRPr sz="2900">
              <a:solidFill>
                <a:srgbClr val="5B7FBF"/>
              </a:solidFill>
            </a:endParaRPr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5374575" y="4192275"/>
            <a:ext cx="15450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5B7FBF"/>
                </a:solidFill>
              </a:rPr>
              <a:t>Surprised</a:t>
            </a:r>
            <a:endParaRPr sz="2900">
              <a:solidFill>
                <a:srgbClr val="5B7FBF"/>
              </a:solidFill>
            </a:endParaRPr>
          </a:p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7444025" y="2021625"/>
            <a:ext cx="13245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Annoyed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7385075" y="1351650"/>
            <a:ext cx="14424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Excited</a:t>
            </a:r>
            <a:endParaRPr sz="2900"/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6919575" y="781175"/>
            <a:ext cx="13245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Relaxed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5942675" y="1666050"/>
            <a:ext cx="1442400" cy="42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Bored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How would you feel?</a:t>
            </a:r>
            <a:endParaRPr sz="2900"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560350" y="1284050"/>
            <a:ext cx="3018600" cy="336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Using the emotions from the previous activity (or ones of your own choice), how would you feel if you saw these situations online?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How might the person on the receiving end feel?</a:t>
            </a:r>
            <a:endParaRPr sz="2200"/>
          </a:p>
        </p:txBody>
      </p:sp>
      <p:sp>
        <p:nvSpPr>
          <p:cNvPr id="119" name="Google Shape;119;p17"/>
          <p:cNvSpPr/>
          <p:nvPr/>
        </p:nvSpPr>
        <p:spPr>
          <a:xfrm>
            <a:off x="3880800" y="527100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player is sent repeated homophobic insults in a game because of how their avatar/character looks.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880800" y="2378425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Your best friend receives daily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messages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from someone online calling them ‘ugly’.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6489125" y="527100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fake social media profile is set up pretending to be someone from your school, saying things about them that aren’t true.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545750" y="2378425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Someone in your class keeps getting anonymous phone calls in the middle of the night. When they answer, all they hear is laughter or growling.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560394" y="202182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Considering responses</a:t>
            </a:r>
            <a:endParaRPr sz="2900"/>
          </a:p>
        </p:txBody>
      </p:sp>
      <p:sp>
        <p:nvSpPr>
          <p:cNvPr id="128" name="Google Shape;128;p18"/>
          <p:cNvSpPr/>
          <p:nvPr/>
        </p:nvSpPr>
        <p:spPr>
          <a:xfrm>
            <a:off x="457600" y="2369075"/>
            <a:ext cx="1355400" cy="1285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Your best friend receives daily messages from someone online calling them ‘ugly’.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2386400" y="1256900"/>
            <a:ext cx="1065900" cy="1065900"/>
          </a:xfrm>
          <a:prstGeom prst="ellipse">
            <a:avLst/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386400" y="3436575"/>
            <a:ext cx="1065900" cy="1065900"/>
          </a:xfrm>
          <a:prstGeom prst="ellipse">
            <a:avLst/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18"/>
          <p:cNvCxnSpPr>
            <a:stCxn id="128" idx="0"/>
            <a:endCxn id="129" idx="2"/>
          </p:cNvCxnSpPr>
          <p:nvPr/>
        </p:nvCxnSpPr>
        <p:spPr>
          <a:xfrm flipH="1" rot="10800000">
            <a:off x="1813000" y="1789775"/>
            <a:ext cx="573300" cy="122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2" name="Google Shape;132;p18"/>
          <p:cNvCxnSpPr>
            <a:stCxn id="128" idx="0"/>
            <a:endCxn id="130" idx="2"/>
          </p:cNvCxnSpPr>
          <p:nvPr/>
        </p:nvCxnSpPr>
        <p:spPr>
          <a:xfrm>
            <a:off x="1813000" y="3011975"/>
            <a:ext cx="573300" cy="957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2476250" y="899150"/>
            <a:ext cx="886200" cy="38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/>
              <a:t>You feel…</a:t>
            </a:r>
            <a:endParaRPr b="1" sz="1500"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2476250" y="2322800"/>
            <a:ext cx="886200" cy="24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Intense</a:t>
            </a:r>
            <a:endParaRPr sz="1500"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2476250" y="4502475"/>
            <a:ext cx="886200" cy="24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Less i</a:t>
            </a:r>
            <a:r>
              <a:rPr lang="en" sz="1500"/>
              <a:t>ntense</a:t>
            </a:r>
            <a:endParaRPr sz="1500"/>
          </a:p>
        </p:txBody>
      </p:sp>
      <p:sp>
        <p:nvSpPr>
          <p:cNvPr id="136" name="Google Shape;136;p18"/>
          <p:cNvSpPr/>
          <p:nvPr/>
        </p:nvSpPr>
        <p:spPr>
          <a:xfrm>
            <a:off x="4251500" y="643550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4581650" y="289050"/>
            <a:ext cx="1065900" cy="30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/>
              <a:t>You say/do…</a:t>
            </a:r>
            <a:endParaRPr b="1" sz="1500"/>
          </a:p>
        </p:txBody>
      </p:sp>
      <p:sp>
        <p:nvSpPr>
          <p:cNvPr id="138" name="Google Shape;138;p18"/>
          <p:cNvSpPr/>
          <p:nvPr/>
        </p:nvSpPr>
        <p:spPr>
          <a:xfrm>
            <a:off x="4251500" y="1673850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4251500" y="2857975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4251500" y="3888275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18"/>
          <p:cNvCxnSpPr>
            <a:stCxn id="129" idx="6"/>
            <a:endCxn id="136" idx="1"/>
          </p:cNvCxnSpPr>
          <p:nvPr/>
        </p:nvCxnSpPr>
        <p:spPr>
          <a:xfrm flipH="1" rot="10800000">
            <a:off x="3452300" y="1092650"/>
            <a:ext cx="799200" cy="69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2" name="Google Shape;142;p18"/>
          <p:cNvCxnSpPr>
            <a:stCxn id="129" idx="6"/>
            <a:endCxn id="138" idx="1"/>
          </p:cNvCxnSpPr>
          <p:nvPr/>
        </p:nvCxnSpPr>
        <p:spPr>
          <a:xfrm>
            <a:off x="3452300" y="1789850"/>
            <a:ext cx="799200" cy="3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3" name="Google Shape;143;p18"/>
          <p:cNvCxnSpPr>
            <a:stCxn id="130" idx="6"/>
            <a:endCxn id="139" idx="1"/>
          </p:cNvCxnSpPr>
          <p:nvPr/>
        </p:nvCxnSpPr>
        <p:spPr>
          <a:xfrm flipH="1" rot="10800000">
            <a:off x="3452300" y="3306825"/>
            <a:ext cx="799200" cy="66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4" name="Google Shape;144;p18"/>
          <p:cNvCxnSpPr>
            <a:stCxn id="130" idx="6"/>
            <a:endCxn id="140" idx="1"/>
          </p:cNvCxnSpPr>
          <p:nvPr/>
        </p:nvCxnSpPr>
        <p:spPr>
          <a:xfrm>
            <a:off x="3452300" y="3969525"/>
            <a:ext cx="799200" cy="36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6875400" y="202175"/>
            <a:ext cx="1761000" cy="24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/>
              <a:t>What might happen next?</a:t>
            </a:r>
            <a:endParaRPr b="1" sz="1500"/>
          </a:p>
        </p:txBody>
      </p:sp>
      <p:sp>
        <p:nvSpPr>
          <p:cNvPr id="146" name="Google Shape;146;p18"/>
          <p:cNvSpPr/>
          <p:nvPr/>
        </p:nvSpPr>
        <p:spPr>
          <a:xfrm>
            <a:off x="6535450" y="477150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6535450" y="1515892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6535450" y="2604700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6535450" y="3643442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18"/>
          <p:cNvCxnSpPr>
            <a:stCxn id="136" idx="3"/>
            <a:endCxn id="146" idx="1"/>
          </p:cNvCxnSpPr>
          <p:nvPr/>
        </p:nvCxnSpPr>
        <p:spPr>
          <a:xfrm flipH="1" rot="10800000">
            <a:off x="5977700" y="929900"/>
            <a:ext cx="557700" cy="1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1" name="Google Shape;151;p18"/>
          <p:cNvCxnSpPr>
            <a:stCxn id="138" idx="3"/>
            <a:endCxn id="147" idx="1"/>
          </p:cNvCxnSpPr>
          <p:nvPr/>
        </p:nvCxnSpPr>
        <p:spPr>
          <a:xfrm flipH="1" rot="10800000">
            <a:off x="5977700" y="1968600"/>
            <a:ext cx="557700" cy="15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2" name="Google Shape;152;p18"/>
          <p:cNvCxnSpPr>
            <a:stCxn id="139" idx="3"/>
            <a:endCxn id="148" idx="1"/>
          </p:cNvCxnSpPr>
          <p:nvPr/>
        </p:nvCxnSpPr>
        <p:spPr>
          <a:xfrm flipH="1" rot="10800000">
            <a:off x="5977700" y="3057325"/>
            <a:ext cx="557700" cy="2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3" name="Google Shape;153;p18"/>
          <p:cNvCxnSpPr>
            <a:stCxn id="140" idx="3"/>
            <a:endCxn id="149" idx="1"/>
          </p:cNvCxnSpPr>
          <p:nvPr/>
        </p:nvCxnSpPr>
        <p:spPr>
          <a:xfrm flipH="1" rot="10800000">
            <a:off x="5977700" y="4096025"/>
            <a:ext cx="557700" cy="24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pathways</a:t>
            </a:r>
            <a:endParaRPr/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Look again at your pathways. </a:t>
            </a:r>
            <a:br>
              <a:rPr b="1" lang="en" sz="2000"/>
            </a:br>
            <a:r>
              <a:rPr b="1" lang="en" sz="2000"/>
              <a:t>Which pathways lead to a positive outcome and which lead to a negative outcome?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Which is your ‘best’ pathway?</a:t>
            </a:r>
            <a:endParaRPr b="1" sz="2000"/>
          </a:p>
        </p:txBody>
      </p:sp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975" y="620925"/>
            <a:ext cx="3734826" cy="373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6850" y="944150"/>
            <a:ext cx="507774" cy="5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