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2b6459a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2b6459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2b6459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2b6459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erriam-webster.com/dictionary/zero%20toleran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.nau.edu/wp-content/uploads/sites/135/2018/08/From-Zero-Tolerance-to-Early-Intervention-ek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Meeting in the middle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725" y="1110175"/>
            <a:ext cx="3068499" cy="306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in the middle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55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characteristics, values and views that unite a group.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Explore the concept of zero-tolerance and its pros and cons towards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preferred methods for cyberbullying to be handled by those in charge.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unity, unite, zero-tolerance, advantages, disadvantages, compromise, sanction, education, intervention, investigation, resolution.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Ball of string/wool, ‘Meeting in the middle’ worksheet (slide 7)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share in common with your peers…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…in school?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…in a friendship group?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…in an online group?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Which values/views do you think are most important in bringing a group together?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is zero-tolerance?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are the advantages of this approach against cyberbullying?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are the disadvantages of this approach against cyberbullying?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would be a suitable compromise?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could you encourage an online community to stand together to tackle cyberbullying?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Web of togetherness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Give an example of something positive or negative about your online experiences.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Then pass the ball </a:t>
            </a:r>
            <a:r>
              <a:rPr b="1" lang="en" sz="2200"/>
              <a:t>onto</a:t>
            </a:r>
            <a:r>
              <a:rPr b="1" lang="en" sz="2200"/>
              <a:t> someone else who agrees with you.</a:t>
            </a:r>
            <a:endParaRPr b="1"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99" y="800225"/>
            <a:ext cx="3543051" cy="35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Zero tolerance</a:t>
            </a:r>
            <a:endParaRPr sz="2900"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Zero tolerance is…</a:t>
            </a:r>
            <a:endParaRPr b="1" sz="2200"/>
          </a:p>
        </p:txBody>
      </p:sp>
      <p:sp>
        <p:nvSpPr>
          <p:cNvPr id="106" name="Google Shape;106;p17"/>
          <p:cNvSpPr txBox="1"/>
          <p:nvPr/>
        </p:nvSpPr>
        <p:spPr>
          <a:xfrm>
            <a:off x="4199375" y="1135275"/>
            <a:ext cx="3782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0800E"/>
                </a:solidFill>
                <a:latin typeface="Open Sans"/>
                <a:ea typeface="Open Sans"/>
                <a:cs typeface="Open Sans"/>
                <a:sym typeface="Open Sans"/>
              </a:rPr>
              <a:t>“…</a:t>
            </a:r>
            <a:r>
              <a:rPr b="1" lang="en" sz="2550">
                <a:solidFill>
                  <a:srgbClr val="F0800E"/>
                </a:solidFill>
                <a:latin typeface="Open Sans"/>
                <a:ea typeface="Open Sans"/>
                <a:cs typeface="Open Sans"/>
                <a:sym typeface="Open Sans"/>
              </a:rPr>
              <a:t>a policy of giving the most severe punishment possible to every person who commits a crime or breaks a rule.”</a:t>
            </a:r>
            <a:endParaRPr b="1" sz="2600">
              <a:solidFill>
                <a:srgbClr val="F0800E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5439200" y="3649125"/>
            <a:ext cx="2223900" cy="43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3B527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Merriam-Webster</a:t>
            </a:r>
            <a:endParaRPr b="1" sz="220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Pros and cons of zero tolerance</a:t>
            </a:r>
            <a:endParaRPr sz="2900"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560352" y="1422875"/>
            <a:ext cx="41778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0800E"/>
                </a:solidFill>
              </a:rPr>
              <a:t>Pros</a:t>
            </a:r>
            <a:endParaRPr b="1" sz="2200">
              <a:solidFill>
                <a:srgbClr val="F0800E"/>
              </a:solidFill>
            </a:endParaRPr>
          </a:p>
          <a:p>
            <a:pPr indent="-357822" lvl="0" marL="457200" rtl="0" algn="l"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The same rules apply to everyone.</a:t>
            </a:r>
            <a:endParaRPr sz="2200">
              <a:solidFill>
                <a:srgbClr val="F0800E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Everyone can be clear on what the rules are.</a:t>
            </a:r>
            <a:endParaRPr sz="2200">
              <a:solidFill>
                <a:srgbClr val="F0800E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Sanctions for breaking the rules are clearly understood and used.</a:t>
            </a:r>
            <a:endParaRPr sz="2200">
              <a:solidFill>
                <a:srgbClr val="F0800E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Issues can be dealt with quickly as the rules apply to any bullying behaviour.</a:t>
            </a:r>
            <a:endParaRPr sz="2200">
              <a:solidFill>
                <a:srgbClr val="F0800E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Sends a clear message that bullying is never allowed or acceptable.</a:t>
            </a:r>
            <a:endParaRPr sz="2200">
              <a:solidFill>
                <a:srgbClr val="F0800E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738152" y="1422875"/>
            <a:ext cx="41778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B527B"/>
                </a:solidFill>
              </a:rPr>
              <a:t>Cons</a:t>
            </a:r>
            <a:endParaRPr b="1" sz="2200">
              <a:solidFill>
                <a:srgbClr val="3B527B"/>
              </a:solidFill>
            </a:endParaRPr>
          </a:p>
          <a:p>
            <a:pPr indent="-336867" lvl="0" marL="457200" rtl="0" algn="l">
              <a:spcBef>
                <a:spcPts val="80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Minor actions are punished exactly the same as serious ones.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The reasons why someone might bully someone else aren’t considered (e.g. the bully is being bullied themselves).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Mistakes/misunderstandings are treated the same as intentional bullying.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Other factors are ignored, like context, personal history and learning needs.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u="sng">
                <a:solidFill>
                  <a:srgbClr val="3B527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</a:t>
            </a:r>
            <a:r>
              <a:rPr lang="en" sz="2200">
                <a:solidFill>
                  <a:srgbClr val="3B527B"/>
                </a:solidFill>
              </a:rPr>
              <a:t> suggests that zero-tolerance approaches do not help reduce bullying!</a:t>
            </a:r>
            <a:endParaRPr sz="220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Meeting in the middle</a:t>
            </a:r>
            <a:endParaRPr sz="2900"/>
          </a:p>
        </p:txBody>
      </p:sp>
      <p:cxnSp>
        <p:nvCxnSpPr>
          <p:cNvPr id="120" name="Google Shape;120;p19"/>
          <p:cNvCxnSpPr/>
          <p:nvPr/>
        </p:nvCxnSpPr>
        <p:spPr>
          <a:xfrm>
            <a:off x="4571994" y="945007"/>
            <a:ext cx="0" cy="3700500"/>
          </a:xfrm>
          <a:prstGeom prst="straightConnector1">
            <a:avLst/>
          </a:prstGeom>
          <a:noFill/>
          <a:ln cap="flat" cmpd="sng" w="76200">
            <a:solidFill>
              <a:srgbClr val="F0800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21" name="Google Shape;121;p19"/>
          <p:cNvSpPr/>
          <p:nvPr/>
        </p:nvSpPr>
        <p:spPr>
          <a:xfrm>
            <a:off x="724025" y="1100525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724025" y="2275450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Intervention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724025" y="3450375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Resolution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712875" y="1562250"/>
            <a:ext cx="3707100" cy="1009500"/>
          </a:xfrm>
          <a:prstGeom prst="leftArrowCallout">
            <a:avLst>
              <a:gd fmla="val 25000" name="adj1"/>
              <a:gd fmla="val 25000" name="adj2"/>
              <a:gd fmla="val 25000" name="adj3"/>
              <a:gd fmla="val 8281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Investigation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712875" y="2855700"/>
            <a:ext cx="3707100" cy="1009500"/>
          </a:xfrm>
          <a:prstGeom prst="leftArrowCallout">
            <a:avLst>
              <a:gd fmla="val 25000" name="adj1"/>
              <a:gd fmla="val 25000" name="adj2"/>
              <a:gd fmla="val 25000" name="adj3"/>
              <a:gd fmla="val 8281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Sanctions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Striking a balance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/>
              <a:t>Draft an email or short letter (2-3 paragraphs) that could be used to convince a setting/provider (online or offline) to adopt a more balanced approach.</a:t>
            </a:r>
            <a:endParaRPr b="1" sz="20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998" y="677700"/>
            <a:ext cx="3519876" cy="35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