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ede3baa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ede3baa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73f0f22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73f0f22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70460aee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70460aee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73f0f22e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73f0f22e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6.png"/><Relationship Id="rId13" Type="http://schemas.openxmlformats.org/officeDocument/2006/relationships/image" Target="../media/image2.png"/><Relationship Id="rId1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0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6RNtB--oGiw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Who are your role models?</a:t>
            </a:r>
            <a:endParaRPr b="1" sz="3300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Preventing, Responding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Ages 11-14,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200" y="1001899"/>
            <a:ext cx="3081651" cy="30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your role models?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the characteristics/qualities of positive role models.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role models from local and online communities.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Explain how these role models can help to prevent cyberbullying.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characteristics, traits, qualities, role model, inspiring, community, prevention.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‘Role model Top Trumps’ template (slide xx)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is a positive role model?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characteristics or traits might they possess?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 makes people look up to them?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Who are your role models in…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…your local community?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…your school?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…your online groups/spaces?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Why are these people role models to you?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could the actions and words of these role models teach us about how to deal with cyberbullying?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makes a role model?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What is a role model?</a:t>
            </a:r>
            <a:endParaRPr b="1" sz="22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What qualities do they possess?</a:t>
            </a:r>
            <a:endParaRPr b="1"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573" y="882200"/>
            <a:ext cx="3223800" cy="32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50" y="335400"/>
            <a:ext cx="3359700" cy="554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Qualities of a role model</a:t>
            </a:r>
            <a:endParaRPr sz="2900"/>
          </a:p>
        </p:txBody>
      </p:sp>
      <p:sp>
        <p:nvSpPr>
          <p:cNvPr id="105" name="Google Shape;105;p17"/>
          <p:cNvSpPr/>
          <p:nvPr/>
        </p:nvSpPr>
        <p:spPr>
          <a:xfrm>
            <a:off x="531075" y="108315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Morals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Behave ethically and honestly.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3404450" y="108315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Acknowledge own skills and take pride.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6277825" y="108315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Hardworking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Show commitment,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perseverance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and dedication.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446150" y="2765400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Respectful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Show respect for others, selflessness and avoid prejudice.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4384925" y="2708475"/>
            <a:ext cx="2600700" cy="1488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Optimism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Show an upbeat and positive outlook, even in adverse situations.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Who are your</a:t>
            </a:r>
            <a:r>
              <a:rPr lang="en" sz="2900"/>
              <a:t> role model?</a:t>
            </a:r>
            <a:endParaRPr sz="2900"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583519" y="1365299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They could be…</a:t>
            </a:r>
            <a:endParaRPr b="1" sz="2200"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trusted adult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member of staff at school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an inspiring member of our local community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an online influencer who promotes positive messages and behaviour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an online user who you look up to.</a:t>
            </a:r>
            <a:endParaRPr sz="2200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375" y="1123549"/>
            <a:ext cx="3081651" cy="30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Top Trumps</a:t>
            </a:r>
            <a:endParaRPr b="0" sz="2900"/>
          </a:p>
        </p:txBody>
      </p:sp>
      <p:pic>
        <p:nvPicPr>
          <p:cNvPr descr="Learn how to play the world's number 1 educational card game! Pick your category, and the highest stat wins!&#10;&#10;Buy online - http://shop.winningmoves.co.uk/YTTTHowtoPlay" id="122" name="Google Shape;122;p19" title="Top Trumps - How to Pla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8950" y="102325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136550" y="97800"/>
            <a:ext cx="3864000" cy="447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Role Model </a:t>
            </a:r>
            <a:r>
              <a:rPr lang="en" sz="2900"/>
              <a:t>Top Trumps</a:t>
            </a:r>
            <a:endParaRPr b="0" sz="2900"/>
          </a:p>
        </p:txBody>
      </p:sp>
      <p:sp>
        <p:nvSpPr>
          <p:cNvPr id="128" name="Google Shape;128;p20"/>
          <p:cNvSpPr/>
          <p:nvPr/>
        </p:nvSpPr>
        <p:spPr>
          <a:xfrm>
            <a:off x="1609500" y="658200"/>
            <a:ext cx="2962500" cy="3827100"/>
          </a:xfrm>
          <a:prstGeom prst="roundRect">
            <a:avLst>
              <a:gd fmla="val 5283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" name="Google Shape;129;p20"/>
          <p:cNvGrpSpPr/>
          <p:nvPr/>
        </p:nvGrpSpPr>
        <p:grpSpPr>
          <a:xfrm>
            <a:off x="1807650" y="2580875"/>
            <a:ext cx="2566200" cy="293100"/>
            <a:chOff x="1364475" y="2365225"/>
            <a:chExt cx="2566200" cy="293100"/>
          </a:xfrm>
        </p:grpSpPr>
        <p:sp>
          <p:nvSpPr>
            <p:cNvPr id="130" name="Google Shape;130;p20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Google Shape;132;p20"/>
          <p:cNvGrpSpPr/>
          <p:nvPr/>
        </p:nvGrpSpPr>
        <p:grpSpPr>
          <a:xfrm>
            <a:off x="1807650" y="2932350"/>
            <a:ext cx="2566200" cy="293100"/>
            <a:chOff x="1364475" y="2365225"/>
            <a:chExt cx="2566200" cy="293100"/>
          </a:xfrm>
        </p:grpSpPr>
        <p:sp>
          <p:nvSpPr>
            <p:cNvPr id="133" name="Google Shape;133;p20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20"/>
          <p:cNvGrpSpPr/>
          <p:nvPr/>
        </p:nvGrpSpPr>
        <p:grpSpPr>
          <a:xfrm>
            <a:off x="1807650" y="3283825"/>
            <a:ext cx="2566200" cy="293100"/>
            <a:chOff x="1364475" y="2365225"/>
            <a:chExt cx="2566200" cy="293100"/>
          </a:xfrm>
        </p:grpSpPr>
        <p:sp>
          <p:nvSpPr>
            <p:cNvPr id="136" name="Google Shape;136;p20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20"/>
          <p:cNvGrpSpPr/>
          <p:nvPr/>
        </p:nvGrpSpPr>
        <p:grpSpPr>
          <a:xfrm>
            <a:off x="1807650" y="3635300"/>
            <a:ext cx="2566200" cy="293100"/>
            <a:chOff x="1364475" y="2365225"/>
            <a:chExt cx="2566200" cy="293100"/>
          </a:xfrm>
        </p:grpSpPr>
        <p:sp>
          <p:nvSpPr>
            <p:cNvPr id="139" name="Google Shape;139;p20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20"/>
          <p:cNvGrpSpPr/>
          <p:nvPr/>
        </p:nvGrpSpPr>
        <p:grpSpPr>
          <a:xfrm>
            <a:off x="1807650" y="3986775"/>
            <a:ext cx="2566200" cy="293100"/>
            <a:chOff x="1364475" y="2365225"/>
            <a:chExt cx="2566200" cy="293100"/>
          </a:xfrm>
        </p:grpSpPr>
        <p:sp>
          <p:nvSpPr>
            <p:cNvPr id="142" name="Google Shape;142;p20"/>
            <p:cNvSpPr/>
            <p:nvPr/>
          </p:nvSpPr>
          <p:spPr>
            <a:xfrm>
              <a:off x="1364475" y="2365225"/>
              <a:ext cx="2566200" cy="2931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rgbClr val="3B52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3637575" y="2365225"/>
              <a:ext cx="293100" cy="293100"/>
            </a:xfrm>
            <a:prstGeom prst="ellipse">
              <a:avLst/>
            </a:prstGeom>
            <a:noFill/>
            <a:ln cap="flat" cmpd="sng" w="19050">
              <a:solidFill>
                <a:srgbClr val="F0800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20"/>
          <p:cNvSpPr/>
          <p:nvPr/>
        </p:nvSpPr>
        <p:spPr>
          <a:xfrm>
            <a:off x="1807600" y="786725"/>
            <a:ext cx="2566200" cy="346800"/>
          </a:xfrm>
          <a:prstGeom prst="rect">
            <a:avLst/>
          </a:prstGeom>
          <a:noFill/>
          <a:ln cap="flat" cmpd="sng" w="19050">
            <a:solidFill>
              <a:srgbClr val="F080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1807650" y="1215250"/>
            <a:ext cx="2566200" cy="1278600"/>
          </a:xfrm>
          <a:prstGeom prst="rect">
            <a:avLst/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572000" y="658200"/>
            <a:ext cx="2962500" cy="3827100"/>
          </a:xfrm>
          <a:prstGeom prst="roundRect">
            <a:avLst>
              <a:gd fmla="val 5283" name="adj"/>
            </a:avLst>
          </a:prstGeom>
          <a:noFill/>
          <a:ln cap="flat" cmpd="sng" w="3810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150" y="786722"/>
            <a:ext cx="2364186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>
            <p:ph type="title"/>
          </p:nvPr>
        </p:nvSpPr>
        <p:spPr>
          <a:xfrm>
            <a:off x="5221638" y="1402925"/>
            <a:ext cx="1663200" cy="777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Role Model 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Top Trumps</a:t>
            </a:r>
            <a:endParaRPr b="0" sz="2900"/>
          </a:p>
        </p:txBody>
      </p:sp>
      <p:sp>
        <p:nvSpPr>
          <p:cNvPr id="149" name="Google Shape;149;p20"/>
          <p:cNvSpPr/>
          <p:nvPr/>
        </p:nvSpPr>
        <p:spPr>
          <a:xfrm>
            <a:off x="4770150" y="2348525"/>
            <a:ext cx="2566200" cy="1931400"/>
          </a:xfrm>
          <a:prstGeom prst="rect">
            <a:avLst/>
          </a:prstGeom>
          <a:noFill/>
          <a:ln cap="flat" cmpd="sng" w="19050">
            <a:solidFill>
              <a:srgbClr val="5B7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What can this person teach us about dealing with cyberbullying?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Time to play!</a:t>
            </a:r>
            <a:endParaRPr sz="3000"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Using the group’s Top Trumps cards, have a game and see what you can learn from your role models about tackling cyberbullying!</a:t>
            </a:r>
            <a:endParaRPr sz="2000"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402850"/>
            <a:ext cx="3745350" cy="37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